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15" r:id="rId2"/>
    <p:sldId id="539" r:id="rId3"/>
    <p:sldId id="544" r:id="rId4"/>
    <p:sldId id="547" r:id="rId5"/>
    <p:sldId id="554" r:id="rId6"/>
    <p:sldId id="549" r:id="rId7"/>
    <p:sldId id="553" r:id="rId8"/>
    <p:sldId id="552" r:id="rId9"/>
    <p:sldId id="551" r:id="rId10"/>
    <p:sldId id="550" r:id="rId11"/>
    <p:sldId id="558" r:id="rId12"/>
    <p:sldId id="557" r:id="rId13"/>
    <p:sldId id="556" r:id="rId14"/>
    <p:sldId id="562" r:id="rId15"/>
    <p:sldId id="561" r:id="rId16"/>
    <p:sldId id="560" r:id="rId17"/>
    <p:sldId id="559" r:id="rId18"/>
    <p:sldId id="564" r:id="rId19"/>
    <p:sldId id="568" r:id="rId20"/>
    <p:sldId id="567" r:id="rId21"/>
    <p:sldId id="566" r:id="rId22"/>
    <p:sldId id="565" r:id="rId23"/>
    <p:sldId id="563" r:id="rId24"/>
    <p:sldId id="573" r:id="rId25"/>
    <p:sldId id="574" r:id="rId26"/>
    <p:sldId id="572" r:id="rId27"/>
    <p:sldId id="571" r:id="rId28"/>
    <p:sldId id="570" r:id="rId29"/>
    <p:sldId id="577" r:id="rId30"/>
    <p:sldId id="576" r:id="rId31"/>
    <p:sldId id="575" r:id="rId32"/>
    <p:sldId id="579" r:id="rId33"/>
    <p:sldId id="580" r:id="rId34"/>
    <p:sldId id="537" r:id="rId35"/>
  </p:sldIdLst>
  <p:sldSz cx="12241213" cy="7200900"/>
  <p:notesSz cx="6858000" cy="9144000"/>
  <p:custDataLst>
    <p:tags r:id="rId37"/>
  </p:custDataLst>
  <p:defaultText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FF66FF"/>
    <a:srgbClr val="00AEEE"/>
    <a:srgbClr val="0303EB"/>
    <a:srgbClr val="F3F3F3"/>
    <a:srgbClr val="01AEEE"/>
    <a:srgbClr val="080808"/>
    <a:srgbClr val="72CD4F"/>
    <a:srgbClr val="FE9800"/>
    <a:srgbClr val="FFCC66"/>
    <a:srgbClr val="FFC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6" autoAdjust="0"/>
    <p:restoredTop sz="94039" autoAdjust="0"/>
  </p:normalViewPr>
  <p:slideViewPr>
    <p:cSldViewPr>
      <p:cViewPr varScale="1">
        <p:scale>
          <a:sx n="76" d="100"/>
          <a:sy n="76" d="100"/>
        </p:scale>
        <p:origin x="-564" y="-90"/>
      </p:cViewPr>
      <p:guideLst>
        <p:guide orient="horz" pos="2269"/>
        <p:guide pos="3856"/>
      </p:guideLst>
    </p:cSldViewPr>
  </p:slideViewPr>
  <p:outlineViewPr>
    <p:cViewPr>
      <p:scale>
        <a:sx n="33" d="100"/>
        <a:sy n="33" d="100"/>
      </p:scale>
      <p:origin x="0" y="-864"/>
    </p:cViewPr>
  </p:outlineViewPr>
  <p:notesTextViewPr>
    <p:cViewPr>
      <p:scale>
        <a:sx n="100" d="100"/>
        <a:sy n="100" d="100"/>
      </p:scale>
      <p:origin x="0" y="0"/>
    </p:cViewPr>
  </p:notesTextViewPr>
  <p:sorterViewPr>
    <p:cViewPr>
      <p:scale>
        <a:sx n="100" d="100"/>
        <a:sy n="100" d="100"/>
      </p:scale>
      <p:origin x="0" y="-289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pPr/>
              <a:t>2019/5/11</a:t>
            </a:fld>
            <a:endParaRPr lang="zh-CN" altLang="en-US"/>
          </a:p>
        </p:txBody>
      </p:sp>
      <p:sp>
        <p:nvSpPr>
          <p:cNvPr id="4" name="幻灯片图像占位符 3"/>
          <p:cNvSpPr>
            <a:spLocks noGrp="1" noRot="1" noChangeAspect="1"/>
          </p:cNvSpPr>
          <p:nvPr>
            <p:ph type="sldImg" idx="2"/>
          </p:nvPr>
        </p:nvSpPr>
        <p:spPr>
          <a:xfrm>
            <a:off x="514350" y="685800"/>
            <a:ext cx="58293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pPr/>
              <a:t>‹#›</a:t>
            </a:fld>
            <a:endParaRPr lang="zh-CN" altLang="en-US"/>
          </a:p>
        </p:txBody>
      </p:sp>
    </p:spTree>
    <p:extLst>
      <p:ext uri="{BB962C8B-B14F-4D97-AF65-F5344CB8AC3E}">
        <p14:creationId xmlns=""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1243982" rtl="0" eaLnBrk="1" latinLnBrk="0" hangingPunct="1">
      <a:defRPr sz="1500" kern="1200">
        <a:solidFill>
          <a:schemeClr val="tx1"/>
        </a:solidFill>
        <a:latin typeface="+mn-lt"/>
        <a:ea typeface="+mn-ea"/>
        <a:cs typeface="+mn-cs"/>
      </a:defRPr>
    </a:lvl1pPr>
    <a:lvl2pPr marL="621990" algn="l" defTabSz="1243982" rtl="0" eaLnBrk="1" latinLnBrk="0" hangingPunct="1">
      <a:defRPr sz="1500" kern="1200">
        <a:solidFill>
          <a:schemeClr val="tx1"/>
        </a:solidFill>
        <a:latin typeface="+mn-lt"/>
        <a:ea typeface="+mn-ea"/>
        <a:cs typeface="+mn-cs"/>
      </a:defRPr>
    </a:lvl2pPr>
    <a:lvl3pPr marL="1243982" algn="l" defTabSz="1243982" rtl="0" eaLnBrk="1" latinLnBrk="0" hangingPunct="1">
      <a:defRPr sz="1500" kern="1200">
        <a:solidFill>
          <a:schemeClr val="tx1"/>
        </a:solidFill>
        <a:latin typeface="+mn-lt"/>
        <a:ea typeface="+mn-ea"/>
        <a:cs typeface="+mn-cs"/>
      </a:defRPr>
    </a:lvl3pPr>
    <a:lvl4pPr marL="1865972" algn="l" defTabSz="1243982" rtl="0" eaLnBrk="1" latinLnBrk="0" hangingPunct="1">
      <a:defRPr sz="1500" kern="1200">
        <a:solidFill>
          <a:schemeClr val="tx1"/>
        </a:solidFill>
        <a:latin typeface="+mn-lt"/>
        <a:ea typeface="+mn-ea"/>
        <a:cs typeface="+mn-cs"/>
      </a:defRPr>
    </a:lvl4pPr>
    <a:lvl5pPr marL="2487964" algn="l" defTabSz="1243982" rtl="0" eaLnBrk="1" latinLnBrk="0" hangingPunct="1">
      <a:defRPr sz="1500" kern="1200">
        <a:solidFill>
          <a:schemeClr val="tx1"/>
        </a:solidFill>
        <a:latin typeface="+mn-lt"/>
        <a:ea typeface="+mn-ea"/>
        <a:cs typeface="+mn-cs"/>
      </a:defRPr>
    </a:lvl5pPr>
    <a:lvl6pPr marL="3109954" algn="l" defTabSz="1243982" rtl="0" eaLnBrk="1" latinLnBrk="0" hangingPunct="1">
      <a:defRPr sz="1500" kern="1200">
        <a:solidFill>
          <a:schemeClr val="tx1"/>
        </a:solidFill>
        <a:latin typeface="+mn-lt"/>
        <a:ea typeface="+mn-ea"/>
        <a:cs typeface="+mn-cs"/>
      </a:defRPr>
    </a:lvl6pPr>
    <a:lvl7pPr marL="3731945" algn="l" defTabSz="1243982" rtl="0" eaLnBrk="1" latinLnBrk="0" hangingPunct="1">
      <a:defRPr sz="1500" kern="1200">
        <a:solidFill>
          <a:schemeClr val="tx1"/>
        </a:solidFill>
        <a:latin typeface="+mn-lt"/>
        <a:ea typeface="+mn-ea"/>
        <a:cs typeface="+mn-cs"/>
      </a:defRPr>
    </a:lvl7pPr>
    <a:lvl8pPr marL="4353936" algn="l" defTabSz="1243982" rtl="0" eaLnBrk="1" latinLnBrk="0" hangingPunct="1">
      <a:defRPr sz="1500" kern="1200">
        <a:solidFill>
          <a:schemeClr val="tx1"/>
        </a:solidFill>
        <a:latin typeface="+mn-lt"/>
        <a:ea typeface="+mn-ea"/>
        <a:cs typeface="+mn-cs"/>
      </a:defRPr>
    </a:lvl8pPr>
    <a:lvl9pPr marL="4975927" algn="l" defTabSz="1243982"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a:t>
            </a:fld>
            <a:endParaRPr lang="zh-CN" altLang="en-US"/>
          </a:p>
        </p:txBody>
      </p:sp>
    </p:spTree>
    <p:extLst>
      <p:ext uri="{BB962C8B-B14F-4D97-AF65-F5344CB8AC3E}">
        <p14:creationId xmlns="" xmlns:p14="http://schemas.microsoft.com/office/powerpoint/2010/main" val="54539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a:t>
            </a:fld>
            <a:endParaRPr lang="zh-CN" altLang="en-US"/>
          </a:p>
        </p:txBody>
      </p:sp>
    </p:spTree>
    <p:extLst>
      <p:ext uri="{BB962C8B-B14F-4D97-AF65-F5344CB8AC3E}">
        <p14:creationId xmlns="" xmlns:p14="http://schemas.microsoft.com/office/powerpoint/2010/main" val="54539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14350" y="685800"/>
            <a:ext cx="5829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34</a:t>
            </a:fld>
            <a:endParaRPr lang="zh-CN" altLang="en-US"/>
          </a:p>
        </p:txBody>
      </p:sp>
    </p:spTree>
    <p:extLst>
      <p:ext uri="{BB962C8B-B14F-4D97-AF65-F5344CB8AC3E}">
        <p14:creationId xmlns="" xmlns:p14="http://schemas.microsoft.com/office/powerpoint/2010/main" val="715437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2019/5/11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2"/>
          <p:cNvCxnSpPr/>
          <p:nvPr userDrawn="1"/>
        </p:nvCxnSpPr>
        <p:spPr>
          <a:xfrm>
            <a:off x="1011502" y="875557"/>
            <a:ext cx="105074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6716" y="291205"/>
            <a:ext cx="578389" cy="587343"/>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nvGrpSpPr>
        <p:grpSpPr>
          <a:xfrm>
            <a:off x="9344038" y="293364"/>
            <a:ext cx="439701" cy="459830"/>
            <a:chOff x="3543574" y="4265651"/>
            <a:chExt cx="414516" cy="414516"/>
          </a:xfrm>
        </p:grpSpPr>
        <p:sp>
          <p:nvSpPr>
            <p:cNvPr id="10" name="椭圆 9"/>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1" name="组合 10"/>
            <p:cNvGrpSpPr/>
            <p:nvPr/>
          </p:nvGrpSpPr>
          <p:grpSpPr>
            <a:xfrm>
              <a:off x="3629640" y="4325788"/>
              <a:ext cx="259976" cy="261734"/>
              <a:chOff x="5042691" y="2273922"/>
              <a:chExt cx="702937" cy="707690"/>
            </a:xfrm>
            <a:solidFill>
              <a:schemeClr val="bg1"/>
            </a:solidFill>
          </p:grpSpPr>
          <p:sp>
            <p:nvSpPr>
              <p:cNvPr id="1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4" name="组合 13"/>
          <p:cNvGrpSpPr/>
          <p:nvPr userDrawn="1"/>
        </p:nvGrpSpPr>
        <p:grpSpPr>
          <a:xfrm>
            <a:off x="9922427" y="293364"/>
            <a:ext cx="439701" cy="459830"/>
            <a:chOff x="4102125" y="4265651"/>
            <a:chExt cx="414516" cy="414516"/>
          </a:xfrm>
        </p:grpSpPr>
        <p:sp>
          <p:nvSpPr>
            <p:cNvPr id="15" name="椭圆 1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6" name="组合 15"/>
            <p:cNvGrpSpPr/>
            <p:nvPr/>
          </p:nvGrpSpPr>
          <p:grpSpPr>
            <a:xfrm>
              <a:off x="4199233" y="4358783"/>
              <a:ext cx="238761" cy="198211"/>
              <a:chOff x="3132963" y="3140191"/>
              <a:chExt cx="645573" cy="535933"/>
            </a:xfrm>
            <a:solidFill>
              <a:schemeClr val="bg1"/>
            </a:solidFill>
          </p:grpSpPr>
          <p:sp>
            <p:nvSpPr>
              <p:cNvPr id="17"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3" name="组合 22"/>
          <p:cNvGrpSpPr/>
          <p:nvPr userDrawn="1"/>
        </p:nvGrpSpPr>
        <p:grpSpPr>
          <a:xfrm>
            <a:off x="11079206" y="293364"/>
            <a:ext cx="439701" cy="459830"/>
            <a:chOff x="5181486" y="4265651"/>
            <a:chExt cx="414516" cy="414516"/>
          </a:xfrm>
        </p:grpSpPr>
        <p:sp>
          <p:nvSpPr>
            <p:cNvPr id="24" name="椭圆 23"/>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5287222" y="4375239"/>
              <a:ext cx="253419" cy="172633"/>
              <a:chOff x="4895160" y="4287159"/>
              <a:chExt cx="571418" cy="389258"/>
            </a:xfrm>
            <a:solidFill>
              <a:schemeClr val="bg1"/>
            </a:solidFill>
          </p:grpSpPr>
          <p:sp>
            <p:nvSpPr>
              <p:cNvPr id="2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5" name="组合 34"/>
          <p:cNvGrpSpPr/>
          <p:nvPr userDrawn="1"/>
        </p:nvGrpSpPr>
        <p:grpSpPr>
          <a:xfrm>
            <a:off x="10500817" y="293364"/>
            <a:ext cx="439701" cy="459830"/>
            <a:chOff x="4626437" y="4265651"/>
            <a:chExt cx="414516" cy="414516"/>
          </a:xfrm>
        </p:grpSpPr>
        <p:sp>
          <p:nvSpPr>
            <p:cNvPr id="36" name="椭圆 35"/>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37" name="组合 36"/>
            <p:cNvGrpSpPr/>
            <p:nvPr/>
          </p:nvGrpSpPr>
          <p:grpSpPr>
            <a:xfrm>
              <a:off x="4710891" y="4356960"/>
              <a:ext cx="232896" cy="199705"/>
              <a:chOff x="3546346" y="2339026"/>
              <a:chExt cx="897787" cy="769842"/>
            </a:xfrm>
            <a:solidFill>
              <a:schemeClr val="bg1"/>
            </a:solidFill>
          </p:grpSpPr>
          <p:sp>
            <p:nvSpPr>
              <p:cNvPr id="38"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69403" y="450017"/>
            <a:ext cx="11017092" cy="675106"/>
          </a:xfrm>
        </p:spPr>
        <p:txBody>
          <a:bodyPr>
            <a:normAutofit/>
          </a:bodyPr>
          <a:lstStyle>
            <a:lvl1pPr>
              <a:defRPr sz="4400" b="0">
                <a:solidFill>
                  <a:schemeClr val="accent1">
                    <a:lumMod val="50000"/>
                  </a:schemeClr>
                </a:solidFill>
                <a:latin typeface="微软雅黑" pitchFamily="34" charset="-122"/>
                <a:ea typeface="微软雅黑" pitchFamily="34" charset="-122"/>
              </a:defRPr>
            </a:lvl1pPr>
          </a:lstStyle>
          <a:p>
            <a:r>
              <a:rPr kumimoji="0" lang="zh-CN" altLang="en-US" dirty="0" smtClean="0"/>
              <a:t>单击此处编辑母版标题样式</a:t>
            </a:r>
            <a:endParaRPr kumimoji="0" lang="en-US" dirty="0"/>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2019/5/11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6" name="等腰三角形 5"/>
          <p:cNvSpPr>
            <a:spLocks noChangeAspect="1"/>
          </p:cNvSpPr>
          <p:nvPr/>
        </p:nvSpPr>
        <p:spPr>
          <a:xfrm rot="5400000">
            <a:off x="588607" y="6773481"/>
            <a:ext cx="200391" cy="161066"/>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11090" tIns="55545" rIns="111090" bIns="55545" anchor="ctr"/>
          <a:lstStyle/>
          <a:p>
            <a:pPr algn="ctr" eaLnBrk="1" latinLnBrk="0" hangingPunct="1"/>
            <a:endParaRPr kumimoji="0" lang="en-US"/>
          </a:p>
        </p:txBody>
      </p:sp>
      <p:cxnSp>
        <p:nvCxnSpPr>
          <p:cNvPr id="8" name="直接连接符 7"/>
          <p:cNvCxnSpPr/>
          <p:nvPr userDrawn="1"/>
        </p:nvCxnSpPr>
        <p:spPr>
          <a:xfrm>
            <a:off x="669403" y="1125124"/>
            <a:ext cx="10902407" cy="1667"/>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0711093" y="600054"/>
            <a:ext cx="918091" cy="400050"/>
          </a:xfrm>
          <a:prstGeom prst="rect">
            <a:avLst/>
          </a:prstGeom>
          <a:blipFill dpi="0" rotWithShape="1">
            <a:blip r:embed="rId2" cstate="print">
              <a:alphaModFix amt="69000"/>
              <a:duotone>
                <a:schemeClr val="accent1">
                  <a:shade val="45000"/>
                  <a:satMod val="135000"/>
                </a:schemeClr>
                <a:prstClr val="white"/>
              </a:duotone>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11090" tIns="55545" rIns="111090" bIns="55545" anchor="ctr"/>
          <a:lstStyle/>
          <a:p>
            <a:pPr algn="ctr">
              <a:defRPr/>
            </a:pPr>
            <a:endParaRPr lang="zh-CN" alt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alpha val="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2061" y="288370"/>
            <a:ext cx="11017092" cy="1200150"/>
          </a:xfrm>
          <a:prstGeom prst="rect">
            <a:avLst/>
          </a:prstGeom>
        </p:spPr>
        <p:txBody>
          <a:bodyPr vert="horz" lIns="124398" tIns="62199" rIns="124398" bIns="62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2061" y="1680213"/>
            <a:ext cx="11017092" cy="4752261"/>
          </a:xfrm>
          <a:prstGeom prst="rect">
            <a:avLst/>
          </a:prstGeom>
        </p:spPr>
        <p:txBody>
          <a:bodyPr vert="horz" lIns="124398" tIns="62199" rIns="124398" bIns="62199"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12060" y="6674168"/>
            <a:ext cx="2856283" cy="383382"/>
          </a:xfrm>
          <a:prstGeom prst="rect">
            <a:avLst/>
          </a:prstGeom>
        </p:spPr>
        <p:txBody>
          <a:bodyPr vert="horz" lIns="124398" tIns="62199" rIns="124398" bIns="62199" rtlCol="0" anchor="ctr"/>
          <a:lstStyle>
            <a:lvl1pPr algn="l">
              <a:defRPr sz="1500">
                <a:solidFill>
                  <a:schemeClr val="tx1">
                    <a:tint val="75000"/>
                  </a:schemeClr>
                </a:solidFill>
              </a:defRPr>
            </a:lvl1pPr>
          </a:lstStyle>
          <a:p>
            <a:fld id="{530820CF-B880-4189-942D-D702A7CBA730}" type="datetimeFigureOut">
              <a:rPr lang="zh-CN" altLang="en-US" smtClean="0"/>
              <a:pPr/>
              <a:t>2019/5/11</a:t>
            </a:fld>
            <a:endParaRPr lang="zh-CN" altLang="en-US"/>
          </a:p>
        </p:txBody>
      </p:sp>
      <p:sp>
        <p:nvSpPr>
          <p:cNvPr id="5" name="页脚占位符 4"/>
          <p:cNvSpPr>
            <a:spLocks noGrp="1"/>
          </p:cNvSpPr>
          <p:nvPr>
            <p:ph type="ftr" sz="quarter" idx="3"/>
          </p:nvPr>
        </p:nvSpPr>
        <p:spPr>
          <a:xfrm>
            <a:off x="4182415" y="6674168"/>
            <a:ext cx="3876385" cy="383382"/>
          </a:xfrm>
          <a:prstGeom prst="rect">
            <a:avLst/>
          </a:prstGeom>
        </p:spPr>
        <p:txBody>
          <a:bodyPr vert="horz" lIns="124398" tIns="62199" rIns="124398" bIns="62199" rtlCol="0" anchor="ctr"/>
          <a:lstStyle>
            <a:lvl1pPr algn="ctr">
              <a:defRPr sz="15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2870" y="6674168"/>
            <a:ext cx="2856283" cy="383382"/>
          </a:xfrm>
          <a:prstGeom prst="rect">
            <a:avLst/>
          </a:prstGeom>
        </p:spPr>
        <p:txBody>
          <a:bodyPr vert="horz" lIns="124398" tIns="62199" rIns="124398" bIns="62199" rtlCol="0" anchor="ctr"/>
          <a:lstStyle>
            <a:lvl1pPr algn="r">
              <a:defRPr sz="15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 id="2147483656" r:id="rId3"/>
  </p:sldLayoutIdLst>
  <p:timing>
    <p:tnLst>
      <p:par>
        <p:cTn id="1" dur="indefinite" restart="never" nodeType="tmRoot"/>
      </p:par>
    </p:tnLst>
  </p:timing>
  <p:txStyles>
    <p:titleStyle>
      <a:lvl1pPr algn="ctr" defTabSz="1243982" rtl="0" eaLnBrk="1" latinLnBrk="0" hangingPunct="1">
        <a:spcBef>
          <a:spcPct val="0"/>
        </a:spcBef>
        <a:buNone/>
        <a:defRPr sz="6100" kern="1200">
          <a:solidFill>
            <a:schemeClr val="tx1"/>
          </a:solidFill>
          <a:latin typeface="+mj-lt"/>
          <a:ea typeface="+mj-ea"/>
          <a:cs typeface="+mj-cs"/>
        </a:defRPr>
      </a:lvl1pPr>
    </p:titleStyle>
    <p:bodyStyle>
      <a:lvl1pPr marL="466493" indent="-466493" algn="l" defTabSz="1243982"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10735" indent="-388744" algn="l" defTabSz="124398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54977" indent="-310995" algn="l" defTabSz="1243982"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176968"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79896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20950"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4294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664932"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286923" indent="-310995" algn="l" defTabSz="1243982"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43982" rtl="0" eaLnBrk="1" latinLnBrk="0" hangingPunct="1">
        <a:defRPr sz="2500" kern="1200">
          <a:solidFill>
            <a:schemeClr val="tx1"/>
          </a:solidFill>
          <a:latin typeface="+mn-lt"/>
          <a:ea typeface="+mn-ea"/>
          <a:cs typeface="+mn-cs"/>
        </a:defRPr>
      </a:lvl1pPr>
      <a:lvl2pPr marL="621990" algn="l" defTabSz="1243982" rtl="0" eaLnBrk="1" latinLnBrk="0" hangingPunct="1">
        <a:defRPr sz="2500" kern="1200">
          <a:solidFill>
            <a:schemeClr val="tx1"/>
          </a:solidFill>
          <a:latin typeface="+mn-lt"/>
          <a:ea typeface="+mn-ea"/>
          <a:cs typeface="+mn-cs"/>
        </a:defRPr>
      </a:lvl2pPr>
      <a:lvl3pPr marL="1243982" algn="l" defTabSz="1243982" rtl="0" eaLnBrk="1" latinLnBrk="0" hangingPunct="1">
        <a:defRPr sz="2500" kern="1200">
          <a:solidFill>
            <a:schemeClr val="tx1"/>
          </a:solidFill>
          <a:latin typeface="+mn-lt"/>
          <a:ea typeface="+mn-ea"/>
          <a:cs typeface="+mn-cs"/>
        </a:defRPr>
      </a:lvl3pPr>
      <a:lvl4pPr marL="1865972" algn="l" defTabSz="1243982" rtl="0" eaLnBrk="1" latinLnBrk="0" hangingPunct="1">
        <a:defRPr sz="2500" kern="1200">
          <a:solidFill>
            <a:schemeClr val="tx1"/>
          </a:solidFill>
          <a:latin typeface="+mn-lt"/>
          <a:ea typeface="+mn-ea"/>
          <a:cs typeface="+mn-cs"/>
        </a:defRPr>
      </a:lvl4pPr>
      <a:lvl5pPr marL="2487964" algn="l" defTabSz="1243982" rtl="0" eaLnBrk="1" latinLnBrk="0" hangingPunct="1">
        <a:defRPr sz="2500" kern="1200">
          <a:solidFill>
            <a:schemeClr val="tx1"/>
          </a:solidFill>
          <a:latin typeface="+mn-lt"/>
          <a:ea typeface="+mn-ea"/>
          <a:cs typeface="+mn-cs"/>
        </a:defRPr>
      </a:lvl5pPr>
      <a:lvl6pPr marL="3109954" algn="l" defTabSz="1243982" rtl="0" eaLnBrk="1" latinLnBrk="0" hangingPunct="1">
        <a:defRPr sz="2500" kern="1200">
          <a:solidFill>
            <a:schemeClr val="tx1"/>
          </a:solidFill>
          <a:latin typeface="+mn-lt"/>
          <a:ea typeface="+mn-ea"/>
          <a:cs typeface="+mn-cs"/>
        </a:defRPr>
      </a:lvl6pPr>
      <a:lvl7pPr marL="3731945" algn="l" defTabSz="1243982" rtl="0" eaLnBrk="1" latinLnBrk="0" hangingPunct="1">
        <a:defRPr sz="2500" kern="1200">
          <a:solidFill>
            <a:schemeClr val="tx1"/>
          </a:solidFill>
          <a:latin typeface="+mn-lt"/>
          <a:ea typeface="+mn-ea"/>
          <a:cs typeface="+mn-cs"/>
        </a:defRPr>
      </a:lvl7pPr>
      <a:lvl8pPr marL="4353936" algn="l" defTabSz="1243982" rtl="0" eaLnBrk="1" latinLnBrk="0" hangingPunct="1">
        <a:defRPr sz="2500" kern="1200">
          <a:solidFill>
            <a:schemeClr val="tx1"/>
          </a:solidFill>
          <a:latin typeface="+mn-lt"/>
          <a:ea typeface="+mn-ea"/>
          <a:cs typeface="+mn-cs"/>
        </a:defRPr>
      </a:lvl8pPr>
      <a:lvl9pPr marL="4975927" algn="l" defTabSz="1243982"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964112"/>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900" b="1" dirty="0" smtClean="0">
                <a:solidFill>
                  <a:srgbClr val="000000"/>
                </a:solidFill>
                <a:effectLst>
                  <a:outerShdw blurRad="38100" dist="38100" dir="2700000" algn="tl">
                    <a:srgbClr val="C0C0C0"/>
                  </a:outerShdw>
                </a:effectLst>
                <a:latin typeface="Arial" pitchFamily="34" charset="0"/>
                <a:ea typeface="黑体" pitchFamily="49" charset="-122"/>
              </a:rPr>
              <a:t>城市轨道交通信号基础</a:t>
            </a:r>
            <a:endParaRPr lang="zh-CN" altLang="en-US" sz="3800" b="1" dirty="0">
              <a:solidFill>
                <a:srgbClr val="000000"/>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5549102" y="3529012"/>
            <a:ext cx="6500858" cy="1313498"/>
          </a:xfrm>
          <a:prstGeom prst="rect">
            <a:avLst/>
          </a:prstGeom>
          <a:noFill/>
          <a:ln w="9525">
            <a:noFill/>
            <a:miter lim="800000"/>
            <a:headEnd/>
            <a:tailEnd/>
          </a:ln>
        </p:spPr>
        <p:txBody>
          <a:bodyPr wrap="none" lIns="124398" tIns="62199" rIns="124398" bIns="62199" anchor="ctr"/>
          <a:lstStyle/>
          <a:p>
            <a:pPr algn="ctr">
              <a:spcBef>
                <a:spcPct val="0"/>
              </a:spcBef>
            </a:pPr>
            <a:r>
              <a:rPr lang="zh-CN" altLang="en-US" sz="3800" b="1" dirty="0" smtClean="0">
                <a:solidFill>
                  <a:srgbClr val="000000"/>
                </a:solidFill>
                <a:latin typeface="华文新魏" pitchFamily="2" charset="-122"/>
                <a:ea typeface="华文新魏" pitchFamily="2" charset="-122"/>
              </a:rPr>
              <a:t>制作人：</a:t>
            </a:r>
            <a:r>
              <a:rPr lang="en-US" altLang="zh-CN" sz="3800" b="1" smtClean="0">
                <a:solidFill>
                  <a:srgbClr val="000000"/>
                </a:solidFill>
                <a:latin typeface="Vivaldi" pitchFamily="66" charset="0"/>
                <a:ea typeface="华文新魏" pitchFamily="2" charset="-122"/>
              </a:rPr>
              <a:t>TLN</a:t>
            </a:r>
            <a:endParaRPr lang="zh-CN" altLang="en-US" sz="3800" smtClean="0">
              <a:solidFill>
                <a:srgbClr val="000000"/>
              </a:solidFill>
              <a:latin typeface="Vivaldi" pitchFamily="66" charset="0"/>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 xmlns:p14="http://schemas.microsoft.com/office/powerpoint/2010/main" val="3900865189"/>
      </p:ext>
    </p:extLst>
  </p:cSld>
  <p:clrMapOvr>
    <a:masterClrMapping/>
  </p:clrMapOvr>
  <mc:AlternateContent xmlns:mc="http://schemas.openxmlformats.org/markup-compatibility/2006">
    <mc:Choice xmlns=""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7" name="TextBox 6"/>
          <p:cNvSpPr txBox="1"/>
          <p:nvPr/>
        </p:nvSpPr>
        <p:spPr>
          <a:xfrm>
            <a:off x="262690"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ATO</a:t>
            </a:r>
            <a:r>
              <a:rPr lang="zh-CN" altLang="en-US" sz="2400" b="1" dirty="0" smtClean="0">
                <a:solidFill>
                  <a:srgbClr val="333399"/>
                </a:solidFill>
                <a:latin typeface="Times New Roman" pitchFamily="18" charset="0"/>
                <a:ea typeface="+mj-ea"/>
                <a:cs typeface="Times New Roman" pitchFamily="18" charset="0"/>
              </a:rPr>
              <a:t>系统的基本控制功能</a:t>
            </a:r>
          </a:p>
        </p:txBody>
      </p:sp>
      <p:grpSp>
        <p:nvGrpSpPr>
          <p:cNvPr id="8" name="组合 15"/>
          <p:cNvGrpSpPr>
            <a:grpSpLocks/>
          </p:cNvGrpSpPr>
          <p:nvPr/>
        </p:nvGrpSpPr>
        <p:grpSpPr bwMode="auto">
          <a:xfrm>
            <a:off x="1977202" y="2765125"/>
            <a:ext cx="1800225" cy="868362"/>
            <a:chOff x="500068" y="1199563"/>
            <a:chExt cx="1800271" cy="867742"/>
          </a:xfrm>
        </p:grpSpPr>
        <p:sp>
          <p:nvSpPr>
            <p:cNvPr id="9" name="圆角矩形 8"/>
            <p:cNvSpPr/>
            <p:nvPr/>
          </p:nvSpPr>
          <p:spPr>
            <a:xfrm>
              <a:off x="500068" y="1199563"/>
              <a:ext cx="1800271" cy="867742"/>
            </a:xfrm>
            <a:prstGeom prst="roundRect">
              <a:avLst/>
            </a:prstGeom>
            <a:gradFill rotWithShape="1">
              <a:gsLst>
                <a:gs pos="0">
                  <a:srgbClr val="CF6DA4">
                    <a:hueOff val="-18055798"/>
                    <a:satOff val="44459"/>
                    <a:lumOff val="-980"/>
                    <a:alphaOff val="0"/>
                    <a:tint val="74000"/>
                  </a:srgbClr>
                </a:gs>
                <a:gs pos="49000">
                  <a:srgbClr val="CF6DA4">
                    <a:hueOff val="-18055798"/>
                    <a:satOff val="44459"/>
                    <a:lumOff val="-980"/>
                    <a:alphaOff val="0"/>
                    <a:tint val="96000"/>
                    <a:shade val="84000"/>
                    <a:satMod val="110000"/>
                  </a:srgbClr>
                </a:gs>
                <a:gs pos="49100">
                  <a:srgbClr val="CF6DA4">
                    <a:hueOff val="-18055798"/>
                    <a:satOff val="44459"/>
                    <a:lumOff val="-980"/>
                    <a:alphaOff val="0"/>
                    <a:shade val="55000"/>
                    <a:satMod val="150000"/>
                  </a:srgbClr>
                </a:gs>
                <a:gs pos="92000">
                  <a:srgbClr val="CF6DA4">
                    <a:hueOff val="-18055798"/>
                    <a:satOff val="44459"/>
                    <a:lumOff val="-980"/>
                    <a:alphaOff val="0"/>
                    <a:tint val="98000"/>
                    <a:shade val="90000"/>
                    <a:satMod val="128000"/>
                  </a:srgbClr>
                </a:gs>
                <a:gs pos="100000">
                  <a:srgbClr val="CF6DA4">
                    <a:hueOff val="-18055798"/>
                    <a:satOff val="44459"/>
                    <a:lumOff val="-980"/>
                    <a:alphaOff val="0"/>
                    <a:tint val="90000"/>
                    <a:shade val="97000"/>
                    <a:satMod val="128000"/>
                  </a:srgbClr>
                </a:gs>
              </a:gsLst>
              <a:lin ang="5400000" scaled="1"/>
            </a:gradFill>
            <a:ln>
              <a:noFill/>
            </a:ln>
            <a:effectLst>
              <a:outerShdw blurRad="39000" dist="25400" dir="5400000" rotWithShape="0">
                <a:srgbClr val="CF6DA4">
                  <a:hueOff val="-18055798"/>
                  <a:satOff val="44459"/>
                  <a:lumOff val="-980"/>
                  <a:alphaOff val="0"/>
                  <a:shade val="33000"/>
                  <a:alpha val="83000"/>
                </a:srgbClr>
              </a:outerShdw>
            </a:effectLst>
          </p:spPr>
        </p:sp>
        <p:sp>
          <p:nvSpPr>
            <p:cNvPr id="13" name="圆角矩形 16"/>
            <p:cNvSpPr/>
            <p:nvPr/>
          </p:nvSpPr>
          <p:spPr>
            <a:xfrm>
              <a:off x="542931" y="1242394"/>
              <a:ext cx="1714544" cy="782079"/>
            </a:xfrm>
            <a:prstGeom prst="rect">
              <a:avLst/>
            </a:prstGeom>
            <a:noFill/>
            <a:ln>
              <a:noFill/>
            </a:ln>
            <a:effectLst/>
          </p:spPr>
          <p:txBody>
            <a:bodyPr lIns="110490" tIns="110490" rIns="110490" bIns="110490" spcCol="1270" anchor="ctr"/>
            <a:lstStyle/>
            <a:p>
              <a:pPr lvl="0" algn="ctr" defTabSz="1289050">
                <a:lnSpc>
                  <a:spcPct val="90000"/>
                </a:lnSpc>
                <a:spcAft>
                  <a:spcPct val="35000"/>
                </a:spcAft>
                <a:defRPr/>
              </a:pPr>
              <a:r>
                <a:rPr lang="zh-CN" altLang="en-US" sz="2400" b="1" kern="0" dirty="0" smtClean="0">
                  <a:solidFill>
                    <a:sysClr val="window" lastClr="FFFFFF"/>
                  </a:solidFill>
                  <a:latin typeface="宋体"/>
                  <a:ea typeface="宋体"/>
                </a:rPr>
                <a:t>自动驾驶</a:t>
              </a:r>
              <a:endParaRPr lang="zh-CN" altLang="en-US" sz="2400" b="1" kern="0" dirty="0">
                <a:solidFill>
                  <a:sysClr val="window" lastClr="FFFFFF"/>
                </a:solidFill>
                <a:latin typeface="宋体"/>
                <a:ea typeface="宋体"/>
              </a:endParaRPr>
            </a:p>
          </p:txBody>
        </p:sp>
      </p:grpSp>
      <p:sp>
        <p:nvSpPr>
          <p:cNvPr id="14" name="燕尾形箭头 13"/>
          <p:cNvSpPr/>
          <p:nvPr/>
        </p:nvSpPr>
        <p:spPr>
          <a:xfrm>
            <a:off x="4191780" y="3004662"/>
            <a:ext cx="642942" cy="428628"/>
          </a:xfrm>
          <a:prstGeom prst="notchedRightArrow">
            <a:avLst/>
          </a:prstGeom>
          <a:ln w="28575">
            <a:solidFill>
              <a:srgbClr val="FF99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5" name="Rectangle 1"/>
          <p:cNvSpPr>
            <a:spLocks noChangeArrowheads="1"/>
          </p:cNvSpPr>
          <p:nvPr/>
        </p:nvSpPr>
        <p:spPr bwMode="auto">
          <a:xfrm>
            <a:off x="5120474" y="2276165"/>
            <a:ext cx="4572032" cy="1938992"/>
          </a:xfrm>
          <a:prstGeom prst="rect">
            <a:avLst/>
          </a:prstGeom>
          <a:noFill/>
          <a:ln w="28575">
            <a:solidFill>
              <a:srgbClr val="FF9900"/>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①自动调整列车运行速度</a:t>
            </a:r>
            <a:endParaRPr lang="en-US" altLang="zh-CN" sz="2400" b="1" kern="0" dirty="0" smtClean="0">
              <a:solidFill>
                <a:srgbClr val="333399"/>
              </a:solidFill>
              <a:latin typeface="Times New Roman" pitchFamily="18" charset="0"/>
              <a:ea typeface="宋体" pitchFamily="2" charset="-122"/>
              <a:cs typeface="fangsong_gb2312"/>
            </a:endParaRPr>
          </a:p>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②停车点的目标制动</a:t>
            </a:r>
            <a:endParaRPr lang="en-US" altLang="zh-CN" sz="2400" b="1" kern="0" dirty="0" smtClean="0">
              <a:solidFill>
                <a:srgbClr val="333399"/>
              </a:solidFill>
              <a:latin typeface="Times New Roman" pitchFamily="18" charset="0"/>
              <a:ea typeface="宋体" pitchFamily="2" charset="-122"/>
              <a:cs typeface="fangsong_gb2312"/>
            </a:endParaRPr>
          </a:p>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③车站自动发车</a:t>
            </a:r>
            <a:endParaRPr lang="en-US" altLang="zh-CN" sz="2400" b="1" kern="0" dirty="0" smtClean="0">
              <a:solidFill>
                <a:srgbClr val="333399"/>
              </a:solidFill>
              <a:latin typeface="Times New Roman" pitchFamily="18" charset="0"/>
              <a:ea typeface="宋体" pitchFamily="2" charset="-122"/>
              <a:cs typeface="fangsong_gb2312"/>
            </a:endParaRPr>
          </a:p>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④区间内临时停车</a:t>
            </a:r>
          </a:p>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⑤限速区间</a:t>
            </a:r>
          </a:p>
        </p:txBody>
      </p:sp>
      <p:grpSp>
        <p:nvGrpSpPr>
          <p:cNvPr id="16" name="组合 13"/>
          <p:cNvGrpSpPr>
            <a:grpSpLocks/>
          </p:cNvGrpSpPr>
          <p:nvPr/>
        </p:nvGrpSpPr>
        <p:grpSpPr bwMode="auto">
          <a:xfrm>
            <a:off x="1977202" y="4347867"/>
            <a:ext cx="1857388" cy="928694"/>
            <a:chOff x="1129470" y="3136663"/>
            <a:chExt cx="1800271" cy="867742"/>
          </a:xfrm>
        </p:grpSpPr>
        <p:sp>
          <p:nvSpPr>
            <p:cNvPr id="17" name="圆角矩形 16"/>
            <p:cNvSpPr/>
            <p:nvPr/>
          </p:nvSpPr>
          <p:spPr>
            <a:xfrm>
              <a:off x="1129470" y="3136663"/>
              <a:ext cx="1800271" cy="867742"/>
            </a:xfrm>
            <a:prstGeom prst="roundRect">
              <a:avLst/>
            </a:prstGeom>
            <a:gradFill rotWithShape="1">
              <a:gsLst>
                <a:gs pos="0">
                  <a:srgbClr val="CF6DA4">
                    <a:hueOff val="-13541849"/>
                    <a:satOff val="33344"/>
                    <a:lumOff val="-735"/>
                    <a:alphaOff val="0"/>
                    <a:tint val="74000"/>
                  </a:srgbClr>
                </a:gs>
                <a:gs pos="49000">
                  <a:srgbClr val="CF6DA4">
                    <a:hueOff val="-13541849"/>
                    <a:satOff val="33344"/>
                    <a:lumOff val="-735"/>
                    <a:alphaOff val="0"/>
                    <a:tint val="96000"/>
                    <a:shade val="84000"/>
                    <a:satMod val="110000"/>
                  </a:srgbClr>
                </a:gs>
                <a:gs pos="49100">
                  <a:srgbClr val="CF6DA4">
                    <a:hueOff val="-13541849"/>
                    <a:satOff val="33344"/>
                    <a:lumOff val="-735"/>
                    <a:alphaOff val="0"/>
                    <a:shade val="55000"/>
                    <a:satMod val="150000"/>
                  </a:srgbClr>
                </a:gs>
                <a:gs pos="92000">
                  <a:srgbClr val="CF6DA4">
                    <a:hueOff val="-13541849"/>
                    <a:satOff val="33344"/>
                    <a:lumOff val="-735"/>
                    <a:alphaOff val="0"/>
                    <a:tint val="98000"/>
                    <a:shade val="90000"/>
                    <a:satMod val="128000"/>
                  </a:srgbClr>
                </a:gs>
                <a:gs pos="100000">
                  <a:srgbClr val="CF6DA4">
                    <a:hueOff val="-13541849"/>
                    <a:satOff val="33344"/>
                    <a:lumOff val="-735"/>
                    <a:alphaOff val="0"/>
                    <a:tint val="90000"/>
                    <a:shade val="97000"/>
                    <a:satMod val="128000"/>
                  </a:srgbClr>
                </a:gs>
              </a:gsLst>
              <a:lin ang="5400000" scaled="1"/>
            </a:gradFill>
            <a:ln>
              <a:noFill/>
            </a:ln>
            <a:effectLst>
              <a:outerShdw blurRad="39000" dist="25400" dir="5400000" rotWithShape="0">
                <a:srgbClr val="CF6DA4">
                  <a:hueOff val="-13541849"/>
                  <a:satOff val="33344"/>
                  <a:lumOff val="-735"/>
                  <a:alphaOff val="0"/>
                  <a:shade val="33000"/>
                  <a:alpha val="83000"/>
                </a:srgbClr>
              </a:outerShdw>
            </a:effectLst>
          </p:spPr>
        </p:sp>
        <p:sp>
          <p:nvSpPr>
            <p:cNvPr id="18" name="圆角矩形 13"/>
            <p:cNvSpPr/>
            <p:nvPr/>
          </p:nvSpPr>
          <p:spPr>
            <a:xfrm>
              <a:off x="1172295" y="3179494"/>
              <a:ext cx="1714620"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cs typeface="+mn-cs"/>
                </a:rPr>
                <a:t>无人自动 折返</a:t>
              </a:r>
              <a:endParaRPr kumimoji="0" lang="zh-CN" altLang="en-US" sz="2400" b="1" i="0" u="none" strike="noStrike" kern="0" cap="none" spc="0" normalizeH="0" baseline="0" noProof="0" dirty="0">
                <a:ln>
                  <a:noFill/>
                </a:ln>
                <a:solidFill>
                  <a:sysClr val="window" lastClr="FFFFFF"/>
                </a:solidFill>
                <a:effectLst/>
                <a:uLnTx/>
                <a:uFillTx/>
                <a:latin typeface="+mj-ea"/>
                <a:ea typeface="+mj-ea"/>
                <a:cs typeface="+mn-cs"/>
              </a:endParaRPr>
            </a:p>
          </p:txBody>
        </p:sp>
      </p:grpSp>
      <p:sp>
        <p:nvSpPr>
          <p:cNvPr id="19" name="燕尾形箭头 18"/>
          <p:cNvSpPr/>
          <p:nvPr/>
        </p:nvSpPr>
        <p:spPr>
          <a:xfrm>
            <a:off x="4191780" y="4633619"/>
            <a:ext cx="642942" cy="428628"/>
          </a:xfrm>
          <a:prstGeom prst="notchedRightArrow">
            <a:avLst/>
          </a:prstGeom>
          <a:noFill/>
          <a:ln w="28575">
            <a:solidFill>
              <a:srgbClr val="5DEA36"/>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20" name="Rectangle 1"/>
          <p:cNvSpPr>
            <a:spLocks noChangeArrowheads="1"/>
          </p:cNvSpPr>
          <p:nvPr/>
        </p:nvSpPr>
        <p:spPr bwMode="auto">
          <a:xfrm>
            <a:off x="5120474" y="4409139"/>
            <a:ext cx="4572032" cy="830997"/>
          </a:xfrm>
          <a:prstGeom prst="rect">
            <a:avLst/>
          </a:prstGeom>
          <a:noFill/>
          <a:ln w="28575">
            <a:solidFill>
              <a:srgbClr val="5DEA36"/>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在此驾驶模式下无需司机控制，列车上的全部控制台将被锁闭。</a:t>
            </a:r>
          </a:p>
        </p:txBody>
      </p:sp>
      <p:grpSp>
        <p:nvGrpSpPr>
          <p:cNvPr id="21" name="组合 9"/>
          <p:cNvGrpSpPr>
            <a:grpSpLocks/>
          </p:cNvGrpSpPr>
          <p:nvPr/>
        </p:nvGrpSpPr>
        <p:grpSpPr bwMode="auto">
          <a:xfrm>
            <a:off x="1856517" y="5490875"/>
            <a:ext cx="2120949" cy="928694"/>
            <a:chOff x="3638479" y="1199563"/>
            <a:chExt cx="1957451" cy="867742"/>
          </a:xfrm>
        </p:grpSpPr>
        <p:sp>
          <p:nvSpPr>
            <p:cNvPr id="22" name="圆角矩形 21"/>
            <p:cNvSpPr/>
            <p:nvPr/>
          </p:nvSpPr>
          <p:spPr>
            <a:xfrm>
              <a:off x="3737314" y="1199563"/>
              <a:ext cx="1800271" cy="867742"/>
            </a:xfrm>
            <a:prstGeom prst="roundRect">
              <a:avLst/>
            </a:prstGeom>
            <a:gradFill rotWithShape="1">
              <a:gsLst>
                <a:gs pos="0">
                  <a:srgbClr val="CF6DA4">
                    <a:hueOff val="-4513949"/>
                    <a:satOff val="11115"/>
                    <a:lumOff val="-245"/>
                    <a:alphaOff val="0"/>
                    <a:tint val="74000"/>
                  </a:srgbClr>
                </a:gs>
                <a:gs pos="49000">
                  <a:srgbClr val="CF6DA4">
                    <a:hueOff val="-4513949"/>
                    <a:satOff val="11115"/>
                    <a:lumOff val="-245"/>
                    <a:alphaOff val="0"/>
                    <a:tint val="96000"/>
                    <a:shade val="84000"/>
                    <a:satMod val="110000"/>
                  </a:srgbClr>
                </a:gs>
                <a:gs pos="49100">
                  <a:srgbClr val="CF6DA4">
                    <a:hueOff val="-4513949"/>
                    <a:satOff val="11115"/>
                    <a:lumOff val="-245"/>
                    <a:alphaOff val="0"/>
                    <a:shade val="55000"/>
                    <a:satMod val="150000"/>
                  </a:srgbClr>
                </a:gs>
                <a:gs pos="92000">
                  <a:srgbClr val="CF6DA4">
                    <a:hueOff val="-4513949"/>
                    <a:satOff val="11115"/>
                    <a:lumOff val="-245"/>
                    <a:alphaOff val="0"/>
                    <a:tint val="98000"/>
                    <a:shade val="90000"/>
                    <a:satMod val="128000"/>
                  </a:srgbClr>
                </a:gs>
                <a:gs pos="100000">
                  <a:srgbClr val="CF6DA4">
                    <a:hueOff val="-4513949"/>
                    <a:satOff val="11115"/>
                    <a:lumOff val="-245"/>
                    <a:alphaOff val="0"/>
                    <a:tint val="90000"/>
                    <a:shade val="97000"/>
                    <a:satMod val="128000"/>
                  </a:srgbClr>
                </a:gs>
              </a:gsLst>
              <a:lin ang="5400000" scaled="1"/>
            </a:gradFill>
            <a:ln>
              <a:noFill/>
            </a:ln>
            <a:effectLst>
              <a:outerShdw blurRad="39000" dist="25400" dir="5400000" rotWithShape="0">
                <a:srgbClr val="CF6DA4">
                  <a:hueOff val="-4513949"/>
                  <a:satOff val="11115"/>
                  <a:lumOff val="-245"/>
                  <a:alphaOff val="0"/>
                  <a:shade val="33000"/>
                  <a:alpha val="83000"/>
                </a:srgbClr>
              </a:outerShdw>
            </a:effectLst>
          </p:spPr>
        </p:sp>
        <p:sp>
          <p:nvSpPr>
            <p:cNvPr id="23" name="圆角矩形 7"/>
            <p:cNvSpPr/>
            <p:nvPr/>
          </p:nvSpPr>
          <p:spPr>
            <a:xfrm>
              <a:off x="3638479" y="1242394"/>
              <a:ext cx="1957451" cy="782079"/>
            </a:xfrm>
            <a:prstGeom prst="rect">
              <a:avLst/>
            </a:prstGeom>
            <a:noFill/>
            <a:ln>
              <a:noFill/>
            </a:ln>
            <a:effectLst/>
          </p:spPr>
          <p:txBody>
            <a:bodyPr lIns="110490" tIns="110490" rIns="110490" bIns="110490"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Times New Roman" pitchFamily="18" charset="0"/>
                  <a:ea typeface="+mj-ea"/>
                  <a:cs typeface="Times New Roman" pitchFamily="18" charset="0"/>
                </a:rPr>
                <a:t>自动控制     车门开闭</a:t>
              </a:r>
              <a:endParaRPr kumimoji="0" lang="zh-CN" altLang="en-US" sz="2400" b="1" i="0" u="none" strike="noStrike" kern="0" cap="none" spc="0" normalizeH="0" baseline="0" noProof="0" dirty="0">
                <a:ln>
                  <a:noFill/>
                </a:ln>
                <a:solidFill>
                  <a:sysClr val="window" lastClr="FFFFFF"/>
                </a:solidFill>
                <a:effectLst/>
                <a:uLnTx/>
                <a:uFillTx/>
                <a:latin typeface="Times New Roman" pitchFamily="18" charset="0"/>
                <a:ea typeface="+mj-ea"/>
                <a:cs typeface="Times New Roman" pitchFamily="18" charset="0"/>
              </a:endParaRPr>
            </a:p>
          </p:txBody>
        </p:sp>
      </p:grpSp>
      <p:sp>
        <p:nvSpPr>
          <p:cNvPr id="24" name="燕尾形箭头 23"/>
          <p:cNvSpPr/>
          <p:nvPr/>
        </p:nvSpPr>
        <p:spPr>
          <a:xfrm>
            <a:off x="4191780" y="5741614"/>
            <a:ext cx="642942" cy="428628"/>
          </a:xfrm>
          <a:prstGeom prst="notchedRightArrow">
            <a:avLst/>
          </a:prstGeom>
          <a:noFill/>
          <a:ln w="28575">
            <a:solidFill>
              <a:schemeClr val="tx2">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25" name="Rectangle 1"/>
          <p:cNvSpPr>
            <a:spLocks noChangeArrowheads="1"/>
          </p:cNvSpPr>
          <p:nvPr/>
        </p:nvSpPr>
        <p:spPr bwMode="auto">
          <a:xfrm>
            <a:off x="5120474" y="5517134"/>
            <a:ext cx="4572032" cy="830997"/>
          </a:xfrm>
          <a:prstGeom prst="rect">
            <a:avLst/>
          </a:prstGeom>
          <a:noFill/>
          <a:ln w="28575">
            <a:solidFill>
              <a:schemeClr val="tx2">
                <a:lumMod val="60000"/>
                <a:lumOff val="4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由</a:t>
            </a:r>
            <a:r>
              <a:rPr lang="en-US" altLang="zh-CN" sz="2400" b="1" kern="0" dirty="0" smtClean="0">
                <a:solidFill>
                  <a:srgbClr val="333399"/>
                </a:solidFill>
                <a:latin typeface="Times New Roman" pitchFamily="18" charset="0"/>
                <a:ea typeface="宋体" pitchFamily="2" charset="-122"/>
                <a:cs typeface="fangsong_gb2312"/>
              </a:rPr>
              <a:t>ATO</a:t>
            </a:r>
            <a:r>
              <a:rPr lang="zh-CN" altLang="en-US" sz="2400" b="1" kern="0" dirty="0" smtClean="0">
                <a:solidFill>
                  <a:srgbClr val="333399"/>
                </a:solidFill>
                <a:latin typeface="Times New Roman" pitchFamily="18" charset="0"/>
                <a:ea typeface="宋体" pitchFamily="2" charset="-122"/>
                <a:cs typeface="fangsong_gb2312"/>
              </a:rPr>
              <a:t>系统自动地打开车门，或由司机手动打开正确一侧的车门。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animBg="1"/>
      <p:bldP spid="15" grpId="0" animBg="1"/>
      <p:bldP spid="19" grpId="0" animBg="1"/>
      <p:bldP spid="20" grpId="0" animBg="1"/>
      <p:bldP spid="24"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a:solidFill>
                <a:srgbClr val="0070C0"/>
              </a:solidFill>
              <a:latin typeface="微软雅黑" pitchFamily="34" charset="-122"/>
              <a:ea typeface="微软雅黑" pitchFamily="34" charset="-122"/>
              <a:sym typeface="Arial" pitchFamily="34" charset="0"/>
            </a:endParaRPr>
          </a:p>
        </p:txBody>
      </p:sp>
      <p:grpSp>
        <p:nvGrpSpPr>
          <p:cNvPr id="3" name="组合 2"/>
          <p:cNvGrpSpPr/>
          <p:nvPr/>
        </p:nvGrpSpPr>
        <p:grpSpPr>
          <a:xfrm>
            <a:off x="2548706" y="2171690"/>
            <a:ext cx="7824360" cy="1867930"/>
            <a:chOff x="519157" y="1928802"/>
            <a:chExt cx="7824360" cy="1867930"/>
          </a:xfrm>
        </p:grpSpPr>
        <p:grpSp>
          <p:nvGrpSpPr>
            <p:cNvPr id="4" name="组合 55"/>
            <p:cNvGrpSpPr/>
            <p:nvPr/>
          </p:nvGrpSpPr>
          <p:grpSpPr>
            <a:xfrm>
              <a:off x="1455073" y="1928802"/>
              <a:ext cx="6888444" cy="1867930"/>
              <a:chOff x="1902915" y="259853"/>
              <a:chExt cx="3178192" cy="2317383"/>
            </a:xfrm>
          </p:grpSpPr>
          <p:sp>
            <p:nvSpPr>
              <p:cNvPr id="8" name="右箭头 7"/>
              <p:cNvSpPr/>
              <p:nvPr/>
            </p:nvSpPr>
            <p:spPr>
              <a:xfrm>
                <a:off x="1902915" y="259853"/>
                <a:ext cx="3178192" cy="2317383"/>
              </a:xfrm>
              <a:prstGeom prst="rightArrow">
                <a:avLst>
                  <a:gd name="adj1" fmla="val 70000"/>
                  <a:gd name="adj2" fmla="val 50000"/>
                </a:avLst>
              </a:prstGeom>
              <a:solidFill>
                <a:srgbClr val="8064A2">
                  <a:tint val="40000"/>
                  <a:alpha val="90000"/>
                  <a:hueOff val="0"/>
                  <a:satOff val="0"/>
                  <a:lumOff val="0"/>
                  <a:alphaOff val="0"/>
                </a:srgbClr>
              </a:solidFill>
              <a:ln w="12700" cap="flat" cmpd="sng" algn="ctr">
                <a:solidFill>
                  <a:srgbClr val="8064A2">
                    <a:tint val="40000"/>
                    <a:alpha val="90000"/>
                    <a:hueOff val="0"/>
                    <a:satOff val="0"/>
                    <a:lumOff val="0"/>
                    <a:alphaOff val="0"/>
                  </a:srgbClr>
                </a:solidFill>
                <a:prstDash val="solid"/>
              </a:ln>
              <a:effectLst/>
            </p:spPr>
          </p:sp>
          <p:sp>
            <p:nvSpPr>
              <p:cNvPr id="9" name="右箭头 4"/>
              <p:cNvSpPr/>
              <p:nvPr/>
            </p:nvSpPr>
            <p:spPr>
              <a:xfrm>
                <a:off x="2187401" y="450185"/>
                <a:ext cx="2472006" cy="1944697"/>
              </a:xfrm>
              <a:prstGeom prst="rect">
                <a:avLst/>
              </a:prstGeom>
              <a:noFill/>
              <a:ln>
                <a:noFill/>
              </a:ln>
              <a:effectLst/>
            </p:spPr>
            <p:txBody>
              <a:bodyPr spcFirstLastPara="0" vert="horz" wrap="square" lIns="165100" tIns="41275" rIns="82550" bIns="41275" numCol="1" spcCol="1270" anchor="ctr" anchorCtr="0">
                <a:noAutofit/>
              </a:bodyPr>
              <a:lstStyle/>
              <a:p>
                <a:pPr lvl="0" algn="just" defTabSz="2889250">
                  <a:lnSpc>
                    <a:spcPct val="90000"/>
                  </a:lnSpc>
                  <a:spcBef>
                    <a:spcPct val="0"/>
                  </a:spcBef>
                  <a:spcAft>
                    <a:spcPct val="35000"/>
                  </a:spcAft>
                  <a:defRPr/>
                </a:pPr>
                <a:r>
                  <a:rPr lang="zh-CN" altLang="en-US" sz="2400" b="1" kern="0" dirty="0" smtClean="0">
                    <a:solidFill>
                      <a:srgbClr val="333399"/>
                    </a:solidFill>
                    <a:latin typeface="Perpetua"/>
                    <a:ea typeface="宋体"/>
                  </a:rPr>
                  <a:t>从</a:t>
                </a:r>
                <a:r>
                  <a:rPr lang="en-US" altLang="zh-CN" sz="2400" b="1" kern="0" dirty="0" smtClean="0">
                    <a:solidFill>
                      <a:srgbClr val="333399"/>
                    </a:solidFill>
                    <a:latin typeface="Perpetua"/>
                    <a:ea typeface="宋体"/>
                  </a:rPr>
                  <a:t>ATP</a:t>
                </a:r>
                <a:r>
                  <a:rPr lang="zh-CN" altLang="en-US" sz="2400" b="1" kern="0" dirty="0" smtClean="0">
                    <a:solidFill>
                      <a:srgbClr val="333399"/>
                    </a:solidFill>
                    <a:latin typeface="Perpetua"/>
                    <a:ea typeface="宋体"/>
                  </a:rPr>
                  <a:t>功能中接收到当前列车的位置和速度等详细信息，根据上次计算后所运行的距离来调整列车的实际位置。</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nvGrpSpPr>
            <p:cNvPr id="5" name="组合 56"/>
            <p:cNvGrpSpPr/>
            <p:nvPr/>
          </p:nvGrpSpPr>
          <p:grpSpPr>
            <a:xfrm>
              <a:off x="519157" y="2134005"/>
              <a:ext cx="1446220" cy="1446220"/>
              <a:chOff x="1061629" y="594521"/>
              <a:chExt cx="1589096" cy="1589096"/>
            </a:xfrm>
          </p:grpSpPr>
          <p:sp>
            <p:nvSpPr>
              <p:cNvPr id="6" name="椭圆 5"/>
              <p:cNvSpPr/>
              <p:nvPr/>
            </p:nvSpPr>
            <p:spPr>
              <a:xfrm>
                <a:off x="1061629" y="594521"/>
                <a:ext cx="1589096" cy="1589096"/>
              </a:xfrm>
              <a:prstGeom prst="ellipse">
                <a:avLst/>
              </a:prstGeom>
              <a:solidFill>
                <a:srgbClr val="8064A2">
                  <a:hueOff val="0"/>
                  <a:satOff val="0"/>
                  <a:lumOff val="0"/>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7" name="椭圆 6"/>
              <p:cNvSpPr/>
              <p:nvPr/>
            </p:nvSpPr>
            <p:spPr>
              <a:xfrm>
                <a:off x="1451338" y="827239"/>
                <a:ext cx="845208" cy="1123659"/>
              </a:xfrm>
              <a:prstGeom prst="rect">
                <a:avLst/>
              </a:prstGeom>
              <a:noFill/>
              <a:ln>
                <a:noFill/>
              </a:ln>
              <a:effectLst/>
            </p:spPr>
            <p:txBody>
              <a:bodyPr spcFirstLastPara="0" vert="horz" wrap="square" lIns="22225" tIns="22225" rIns="22225" bIns="22225" numCol="1" spcCol="1270" anchor="ctr" anchorCtr="0">
                <a:noAutofit/>
              </a:bodyPr>
              <a:lstStyle/>
              <a:p>
                <a:pPr marL="0" marR="0" lvl="0" indent="0" algn="ctr" defTabSz="1555750" eaLnBrk="1" fontAlgn="auto" latinLnBrk="0" hangingPunct="1">
                  <a:lnSpc>
                    <a:spcPct val="90000"/>
                  </a:lnSpc>
                  <a:spcBef>
                    <a:spcPct val="0"/>
                  </a:spcBef>
                  <a:spcAft>
                    <a:spcPct val="35000"/>
                  </a:spcAft>
                  <a:buClrTx/>
                  <a:buSzTx/>
                  <a:buFontTx/>
                  <a:buNone/>
                  <a:tabLst/>
                  <a:defRPr/>
                </a:pPr>
                <a:r>
                  <a:rPr lang="zh-CN" altLang="en-US" sz="2400" b="1" dirty="0" smtClean="0">
                    <a:solidFill>
                      <a:sysClr val="window" lastClr="FFFFFF"/>
                    </a:solidFill>
                    <a:latin typeface="Perpetua"/>
                    <a:ea typeface="宋体"/>
                  </a:rPr>
                  <a:t>列车位置</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grpSp>
        <p:nvGrpSpPr>
          <p:cNvPr id="10" name="组合 9"/>
          <p:cNvGrpSpPr/>
          <p:nvPr/>
        </p:nvGrpSpPr>
        <p:grpSpPr>
          <a:xfrm>
            <a:off x="2458776" y="4314830"/>
            <a:ext cx="8000425" cy="2029101"/>
            <a:chOff x="429227" y="4071942"/>
            <a:chExt cx="8000425" cy="2029101"/>
          </a:xfrm>
        </p:grpSpPr>
        <p:grpSp>
          <p:nvGrpSpPr>
            <p:cNvPr id="11" name="组合 55"/>
            <p:cNvGrpSpPr/>
            <p:nvPr/>
          </p:nvGrpSpPr>
          <p:grpSpPr>
            <a:xfrm>
              <a:off x="1447547" y="4071942"/>
              <a:ext cx="6982105" cy="2029101"/>
              <a:chOff x="1902915" y="259853"/>
              <a:chExt cx="2965530" cy="2317383"/>
            </a:xfrm>
          </p:grpSpPr>
          <p:sp>
            <p:nvSpPr>
              <p:cNvPr id="15" name="右箭头 14"/>
              <p:cNvSpPr/>
              <p:nvPr/>
            </p:nvSpPr>
            <p:spPr>
              <a:xfrm>
                <a:off x="1902915" y="259853"/>
                <a:ext cx="2965530" cy="2317383"/>
              </a:xfrm>
              <a:prstGeom prst="rightArrow">
                <a:avLst>
                  <a:gd name="adj1" fmla="val 70000"/>
                  <a:gd name="adj2" fmla="val 50000"/>
                </a:avLst>
              </a:prstGeom>
              <a:solidFill>
                <a:srgbClr val="1F497D">
                  <a:lumMod val="20000"/>
                  <a:lumOff val="80000"/>
                  <a:alpha val="90000"/>
                </a:srgbClr>
              </a:solidFill>
              <a:ln w="12700" cap="flat" cmpd="sng" algn="ctr">
                <a:solidFill>
                  <a:srgbClr val="8064A2">
                    <a:tint val="40000"/>
                    <a:alpha val="90000"/>
                    <a:hueOff val="0"/>
                    <a:satOff val="0"/>
                    <a:lumOff val="0"/>
                    <a:alphaOff val="0"/>
                  </a:srgbClr>
                </a:solidFill>
                <a:prstDash val="solid"/>
              </a:ln>
              <a:effectLst/>
            </p:spPr>
          </p:sp>
          <p:sp>
            <p:nvSpPr>
              <p:cNvPr id="16" name="右箭头 4"/>
              <p:cNvSpPr/>
              <p:nvPr/>
            </p:nvSpPr>
            <p:spPr>
              <a:xfrm>
                <a:off x="2168001" y="450185"/>
                <a:ext cx="2275655" cy="1944697"/>
              </a:xfrm>
              <a:prstGeom prst="rect">
                <a:avLst/>
              </a:prstGeom>
              <a:noFill/>
              <a:ln>
                <a:noFill/>
              </a:ln>
              <a:effectLst/>
            </p:spPr>
            <p:txBody>
              <a:bodyPr spcFirstLastPara="0" vert="horz" wrap="square" lIns="165100" tIns="41275" rIns="82550" bIns="41275" numCol="1" spcCol="1270" anchor="ctr" anchorCtr="0">
                <a:noAutofit/>
              </a:bodyPr>
              <a:lstStyle/>
              <a:p>
                <a:pPr lvl="0" algn="just" defTabSz="2889250">
                  <a:lnSpc>
                    <a:spcPct val="90000"/>
                  </a:lnSpc>
                  <a:spcBef>
                    <a:spcPct val="0"/>
                  </a:spcBef>
                  <a:spcAft>
                    <a:spcPct val="35000"/>
                  </a:spcAft>
                  <a:defRPr/>
                </a:pPr>
                <a:r>
                  <a:rPr lang="zh-CN" altLang="en-US" sz="2400" b="1" kern="0" dirty="0" smtClean="0">
                    <a:solidFill>
                      <a:srgbClr val="333399"/>
                    </a:solidFill>
                    <a:latin typeface="Perpetua"/>
                    <a:ea typeface="宋体"/>
                  </a:rPr>
                  <a:t>为速度控制器提供列车在轨道任点的对应速度值。允许速度功能的输入来自</a:t>
                </a:r>
                <a:r>
                  <a:rPr lang="en-US" altLang="zh-CN" sz="2400" b="1" kern="0" dirty="0" smtClean="0">
                    <a:solidFill>
                      <a:srgbClr val="333399"/>
                    </a:solidFill>
                    <a:latin typeface="Perpetua"/>
                    <a:ea typeface="宋体"/>
                  </a:rPr>
                  <a:t>ATP</a:t>
                </a:r>
                <a:r>
                  <a:rPr lang="zh-CN" altLang="en-US" sz="2400" b="1" kern="0" dirty="0" smtClean="0">
                    <a:solidFill>
                      <a:srgbClr val="333399"/>
                    </a:solidFill>
                    <a:latin typeface="Perpetua"/>
                    <a:ea typeface="宋体"/>
                  </a:rPr>
                  <a:t>功能的轨道当前位置的速度限制，以及列车制动曲线。</a:t>
                </a:r>
              </a:p>
            </p:txBody>
          </p:sp>
        </p:grpSp>
        <p:grpSp>
          <p:nvGrpSpPr>
            <p:cNvPr id="12" name="组合 56"/>
            <p:cNvGrpSpPr/>
            <p:nvPr/>
          </p:nvGrpSpPr>
          <p:grpSpPr>
            <a:xfrm>
              <a:off x="429227" y="4286887"/>
              <a:ext cx="1571005" cy="1571005"/>
              <a:chOff x="1061629" y="594521"/>
              <a:chExt cx="1589096" cy="1589096"/>
            </a:xfrm>
          </p:grpSpPr>
          <p:sp>
            <p:nvSpPr>
              <p:cNvPr id="13" name="椭圆 12"/>
              <p:cNvSpPr/>
              <p:nvPr/>
            </p:nvSpPr>
            <p:spPr>
              <a:xfrm>
                <a:off x="1061629" y="594521"/>
                <a:ext cx="1589096" cy="1589096"/>
              </a:xfrm>
              <a:prstGeom prst="ellipse">
                <a:avLst/>
              </a:prstGeom>
              <a:solidFill>
                <a:srgbClr val="1F497D">
                  <a:lumMod val="60000"/>
                  <a:lumOff val="4000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4" name="椭圆 6"/>
              <p:cNvSpPr/>
              <p:nvPr/>
            </p:nvSpPr>
            <p:spPr>
              <a:xfrm>
                <a:off x="1422294" y="827239"/>
                <a:ext cx="850553" cy="1123660"/>
              </a:xfrm>
              <a:prstGeom prst="rect">
                <a:avLst/>
              </a:prstGeom>
              <a:noFill/>
              <a:ln>
                <a:noFill/>
              </a:ln>
              <a:effectLst/>
            </p:spPr>
            <p:txBody>
              <a:bodyPr spcFirstLastPara="0" vert="horz" wrap="square" lIns="22225" tIns="22225" rIns="22225" bIns="22225" numCol="1" spcCol="1270" anchor="ctr" anchorCtr="0">
                <a:noAutofit/>
              </a:bodyPr>
              <a:lstStyle/>
              <a:p>
                <a:pPr marL="0" marR="0" lvl="0" indent="0" algn="ctr" defTabSz="15557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允许速度</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sp>
        <p:nvSpPr>
          <p:cNvPr id="17" name="TextBox 16"/>
          <p:cNvSpPr txBox="1"/>
          <p:nvPr/>
        </p:nvSpPr>
        <p:spPr>
          <a:xfrm>
            <a:off x="334128" y="1314434"/>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ATO</a:t>
            </a:r>
            <a:r>
              <a:rPr lang="zh-CN" altLang="en-US" sz="2400" b="1" dirty="0" smtClean="0">
                <a:solidFill>
                  <a:srgbClr val="333399"/>
                </a:solidFill>
                <a:latin typeface="Times New Roman" pitchFamily="18" charset="0"/>
                <a:ea typeface="+mj-ea"/>
                <a:cs typeface="Times New Roman" pitchFamily="18" charset="0"/>
              </a:rPr>
              <a:t>系统的服务功能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52874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ATO</a:t>
            </a:r>
            <a:r>
              <a:rPr lang="zh-CN" altLang="en-US" sz="2400" b="1" dirty="0" smtClean="0">
                <a:solidFill>
                  <a:srgbClr val="333399"/>
                </a:solidFill>
                <a:latin typeface="Times New Roman" pitchFamily="18" charset="0"/>
                <a:ea typeface="+mj-ea"/>
                <a:cs typeface="Times New Roman" pitchFamily="18" charset="0"/>
              </a:rPr>
              <a:t>系统的服务功能</a:t>
            </a:r>
          </a:p>
        </p:txBody>
      </p:sp>
      <p:grpSp>
        <p:nvGrpSpPr>
          <p:cNvPr id="4" name="组合 18"/>
          <p:cNvGrpSpPr/>
          <p:nvPr/>
        </p:nvGrpSpPr>
        <p:grpSpPr>
          <a:xfrm>
            <a:off x="1977202" y="2276165"/>
            <a:ext cx="7843483" cy="1867930"/>
            <a:chOff x="500034" y="1928802"/>
            <a:chExt cx="7843483" cy="1867930"/>
          </a:xfrm>
        </p:grpSpPr>
        <p:grpSp>
          <p:nvGrpSpPr>
            <p:cNvPr id="5" name="组合 55"/>
            <p:cNvGrpSpPr/>
            <p:nvPr/>
          </p:nvGrpSpPr>
          <p:grpSpPr>
            <a:xfrm>
              <a:off x="1455073" y="1928802"/>
              <a:ext cx="6888444" cy="1867930"/>
              <a:chOff x="1902915" y="259853"/>
              <a:chExt cx="3178192" cy="2317383"/>
            </a:xfrm>
          </p:grpSpPr>
          <p:sp>
            <p:nvSpPr>
              <p:cNvPr id="9" name="右箭头 8"/>
              <p:cNvSpPr/>
              <p:nvPr/>
            </p:nvSpPr>
            <p:spPr>
              <a:xfrm>
                <a:off x="1902915" y="259853"/>
                <a:ext cx="3178192" cy="2317383"/>
              </a:xfrm>
              <a:prstGeom prst="rightArrow">
                <a:avLst>
                  <a:gd name="adj1" fmla="val 70000"/>
                  <a:gd name="adj2" fmla="val 50000"/>
                </a:avLst>
              </a:prstGeom>
              <a:solidFill>
                <a:srgbClr val="8064A2">
                  <a:tint val="40000"/>
                  <a:alpha val="90000"/>
                  <a:hueOff val="0"/>
                  <a:satOff val="0"/>
                  <a:lumOff val="0"/>
                  <a:alphaOff val="0"/>
                </a:srgbClr>
              </a:solidFill>
              <a:ln w="12700" cap="flat" cmpd="sng" algn="ctr">
                <a:solidFill>
                  <a:srgbClr val="8064A2">
                    <a:tint val="40000"/>
                    <a:alpha val="90000"/>
                    <a:hueOff val="0"/>
                    <a:satOff val="0"/>
                    <a:lumOff val="0"/>
                    <a:alphaOff val="0"/>
                  </a:srgbClr>
                </a:solidFill>
                <a:prstDash val="solid"/>
              </a:ln>
              <a:effectLst/>
            </p:spPr>
          </p:sp>
          <p:sp>
            <p:nvSpPr>
              <p:cNvPr id="10" name="右箭头 4"/>
              <p:cNvSpPr/>
              <p:nvPr/>
            </p:nvSpPr>
            <p:spPr>
              <a:xfrm>
                <a:off x="2187401" y="450185"/>
                <a:ext cx="2472006" cy="1944697"/>
              </a:xfrm>
              <a:prstGeom prst="rect">
                <a:avLst/>
              </a:prstGeom>
              <a:noFill/>
              <a:ln>
                <a:noFill/>
              </a:ln>
              <a:effectLst/>
            </p:spPr>
            <p:txBody>
              <a:bodyPr spcFirstLastPara="0" vert="horz" wrap="square" lIns="165100" tIns="41275" rIns="82550" bIns="41275" numCol="1" spcCol="1270" anchor="ctr" anchorCtr="0">
                <a:noAutofit/>
              </a:bodyPr>
              <a:lstStyle/>
              <a:p>
                <a:pPr lvl="0" algn="just" defTabSz="2889250">
                  <a:lnSpc>
                    <a:spcPct val="90000"/>
                  </a:lnSpc>
                  <a:spcBef>
                    <a:spcPct val="0"/>
                  </a:spcBef>
                  <a:spcAft>
                    <a:spcPct val="35000"/>
                  </a:spcAft>
                  <a:defRPr/>
                </a:pPr>
                <a:r>
                  <a:rPr lang="zh-CN" altLang="en-US" sz="2400" b="1" kern="0" dirty="0" smtClean="0">
                    <a:solidFill>
                      <a:srgbClr val="333399"/>
                    </a:solidFill>
                    <a:latin typeface="Perpetua"/>
                    <a:ea typeface="宋体"/>
                  </a:rPr>
                  <a:t>巡航／惰行功能的任务是按照时刻表自动实现列车区间运行的惰行控制，同时节省能源，保证最大能量效率。</a:t>
                </a:r>
                <a:endParaRPr kumimoji="0" lang="zh-CN" altLang="en-US" sz="2400" b="1" i="0" u="none" strike="noStrike" kern="1200" cap="none" spc="0" normalizeH="0" baseline="0" noProof="0" dirty="0">
                  <a:ln>
                    <a:noFill/>
                  </a:ln>
                  <a:solidFill>
                    <a:srgbClr val="333399"/>
                  </a:solidFill>
                  <a:effectLst/>
                  <a:uLnTx/>
                  <a:uFillTx/>
                  <a:latin typeface="Perpetua"/>
                  <a:ea typeface="宋体"/>
                  <a:cs typeface="+mn-cs"/>
                </a:endParaRPr>
              </a:p>
            </p:txBody>
          </p:sp>
        </p:grpSp>
        <p:grpSp>
          <p:nvGrpSpPr>
            <p:cNvPr id="6" name="组合 56"/>
            <p:cNvGrpSpPr/>
            <p:nvPr/>
          </p:nvGrpSpPr>
          <p:grpSpPr>
            <a:xfrm>
              <a:off x="500034" y="2134005"/>
              <a:ext cx="1465343" cy="1446220"/>
              <a:chOff x="1040617" y="594521"/>
              <a:chExt cx="1610108" cy="1589096"/>
            </a:xfrm>
          </p:grpSpPr>
          <p:sp>
            <p:nvSpPr>
              <p:cNvPr id="7" name="椭圆 6"/>
              <p:cNvSpPr/>
              <p:nvPr/>
            </p:nvSpPr>
            <p:spPr>
              <a:xfrm>
                <a:off x="1061629" y="594521"/>
                <a:ext cx="1589096" cy="1589096"/>
              </a:xfrm>
              <a:prstGeom prst="ellipse">
                <a:avLst/>
              </a:prstGeom>
              <a:solidFill>
                <a:srgbClr val="8064A2">
                  <a:hueOff val="0"/>
                  <a:satOff val="0"/>
                  <a:lumOff val="0"/>
                  <a:alphaOff val="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8" name="椭圆 6"/>
              <p:cNvSpPr/>
              <p:nvPr/>
            </p:nvSpPr>
            <p:spPr>
              <a:xfrm>
                <a:off x="1040617" y="827239"/>
                <a:ext cx="1551668" cy="1123659"/>
              </a:xfrm>
              <a:prstGeom prst="rect">
                <a:avLst/>
              </a:prstGeom>
              <a:noFill/>
              <a:ln>
                <a:noFill/>
              </a:ln>
              <a:effectLst/>
            </p:spPr>
            <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defRPr/>
                </a:pPr>
                <a:r>
                  <a:rPr lang="zh-CN" altLang="en-US" sz="2400" b="1" dirty="0" smtClean="0">
                    <a:solidFill>
                      <a:sysClr val="window" lastClr="FFFFFF"/>
                    </a:solidFill>
                    <a:latin typeface="Perpetua"/>
                    <a:ea typeface="宋体"/>
                  </a:rPr>
                  <a:t>巡航／惰行功能</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grpSp>
        <p:nvGrpSpPr>
          <p:cNvPr id="11" name="组合 19"/>
          <p:cNvGrpSpPr/>
          <p:nvPr/>
        </p:nvGrpSpPr>
        <p:grpSpPr>
          <a:xfrm>
            <a:off x="1906395" y="4419305"/>
            <a:ext cx="8000425" cy="2029101"/>
            <a:chOff x="429227" y="4071942"/>
            <a:chExt cx="8000425" cy="2029101"/>
          </a:xfrm>
        </p:grpSpPr>
        <p:grpSp>
          <p:nvGrpSpPr>
            <p:cNvPr id="12" name="组合 55"/>
            <p:cNvGrpSpPr/>
            <p:nvPr/>
          </p:nvGrpSpPr>
          <p:grpSpPr>
            <a:xfrm>
              <a:off x="1447547" y="4071942"/>
              <a:ext cx="6982105" cy="2029101"/>
              <a:chOff x="1902915" y="259853"/>
              <a:chExt cx="2965530" cy="2317383"/>
            </a:xfrm>
          </p:grpSpPr>
          <p:sp>
            <p:nvSpPr>
              <p:cNvPr id="16" name="右箭头 15"/>
              <p:cNvSpPr/>
              <p:nvPr/>
            </p:nvSpPr>
            <p:spPr>
              <a:xfrm>
                <a:off x="1902915" y="259853"/>
                <a:ext cx="2965530" cy="2317383"/>
              </a:xfrm>
              <a:prstGeom prst="rightArrow">
                <a:avLst>
                  <a:gd name="adj1" fmla="val 70000"/>
                  <a:gd name="adj2" fmla="val 50000"/>
                </a:avLst>
              </a:prstGeom>
              <a:solidFill>
                <a:srgbClr val="1F497D">
                  <a:lumMod val="20000"/>
                  <a:lumOff val="80000"/>
                  <a:alpha val="90000"/>
                </a:srgbClr>
              </a:solidFill>
              <a:ln w="12700" cap="flat" cmpd="sng" algn="ctr">
                <a:solidFill>
                  <a:srgbClr val="8064A2">
                    <a:tint val="40000"/>
                    <a:alpha val="90000"/>
                    <a:hueOff val="0"/>
                    <a:satOff val="0"/>
                    <a:lumOff val="0"/>
                    <a:alphaOff val="0"/>
                  </a:srgbClr>
                </a:solidFill>
                <a:prstDash val="solid"/>
              </a:ln>
              <a:effectLst/>
            </p:spPr>
          </p:sp>
          <p:sp>
            <p:nvSpPr>
              <p:cNvPr id="17" name="右箭头 4"/>
              <p:cNvSpPr/>
              <p:nvPr/>
            </p:nvSpPr>
            <p:spPr>
              <a:xfrm>
                <a:off x="2168001" y="450185"/>
                <a:ext cx="2275655" cy="1944697"/>
              </a:xfrm>
              <a:prstGeom prst="rect">
                <a:avLst/>
              </a:prstGeom>
              <a:noFill/>
              <a:ln>
                <a:noFill/>
              </a:ln>
              <a:effectLst/>
            </p:spPr>
            <p:txBody>
              <a:bodyPr spcFirstLastPara="0" vert="horz" wrap="square" lIns="165100" tIns="41275" rIns="82550" bIns="41275" numCol="1" spcCol="1270" anchor="ctr" anchorCtr="0">
                <a:noAutofit/>
              </a:bodyPr>
              <a:lstStyle/>
              <a:p>
                <a:pPr lvl="0" algn="just" defTabSz="2889250">
                  <a:lnSpc>
                    <a:spcPct val="90000"/>
                  </a:lnSpc>
                  <a:spcBef>
                    <a:spcPct val="0"/>
                  </a:spcBef>
                  <a:spcAft>
                    <a:spcPct val="35000"/>
                  </a:spcAft>
                  <a:defRPr/>
                </a:pPr>
                <a:r>
                  <a:rPr lang="zh-CN" altLang="en-US" sz="2400" b="1" kern="0" dirty="0" smtClean="0">
                    <a:solidFill>
                      <a:srgbClr val="333399"/>
                    </a:solidFill>
                    <a:latin typeface="Perpetua"/>
                    <a:ea typeface="宋体"/>
                  </a:rPr>
                  <a:t>通过多种渠道传输和接收各种数据，在特定的位置传给</a:t>
                </a:r>
                <a:r>
                  <a:rPr lang="en-US" altLang="zh-CN" sz="2400" b="1" kern="0" dirty="0" smtClean="0">
                    <a:solidFill>
                      <a:srgbClr val="333399"/>
                    </a:solidFill>
                    <a:latin typeface="Perpetua"/>
                    <a:ea typeface="宋体"/>
                  </a:rPr>
                  <a:t>ATS</a:t>
                </a:r>
                <a:r>
                  <a:rPr lang="zh-CN" altLang="en-US" sz="2400" b="1" kern="0" dirty="0" smtClean="0">
                    <a:solidFill>
                      <a:srgbClr val="333399"/>
                    </a:solidFill>
                    <a:latin typeface="Perpetua"/>
                    <a:ea typeface="宋体"/>
                  </a:rPr>
                  <a:t>，向</a:t>
                </a:r>
                <a:r>
                  <a:rPr lang="en-US" altLang="zh-CN" sz="2400" b="1" kern="0" dirty="0" smtClean="0">
                    <a:solidFill>
                      <a:srgbClr val="333399"/>
                    </a:solidFill>
                    <a:latin typeface="Perpetua"/>
                    <a:ea typeface="宋体"/>
                  </a:rPr>
                  <a:t>ATS</a:t>
                </a:r>
                <a:r>
                  <a:rPr lang="zh-CN" altLang="en-US" sz="2400" b="1" kern="0" dirty="0" smtClean="0">
                    <a:solidFill>
                      <a:srgbClr val="333399"/>
                    </a:solidFill>
                    <a:latin typeface="Perpetua"/>
                    <a:ea typeface="宋体"/>
                  </a:rPr>
                  <a:t>报告列车的识别信息、目的号码和乘务组号，以及列车位置数据以优化列车运行。</a:t>
                </a:r>
              </a:p>
            </p:txBody>
          </p:sp>
        </p:grpSp>
        <p:grpSp>
          <p:nvGrpSpPr>
            <p:cNvPr id="13" name="组合 56"/>
            <p:cNvGrpSpPr/>
            <p:nvPr/>
          </p:nvGrpSpPr>
          <p:grpSpPr>
            <a:xfrm>
              <a:off x="429227" y="4286887"/>
              <a:ext cx="1571005" cy="1571005"/>
              <a:chOff x="1061629" y="594521"/>
              <a:chExt cx="1589096" cy="1589096"/>
            </a:xfrm>
          </p:grpSpPr>
          <p:sp>
            <p:nvSpPr>
              <p:cNvPr id="14" name="椭圆 13"/>
              <p:cNvSpPr/>
              <p:nvPr/>
            </p:nvSpPr>
            <p:spPr>
              <a:xfrm>
                <a:off x="1061629" y="594521"/>
                <a:ext cx="1589096" cy="1589096"/>
              </a:xfrm>
              <a:prstGeom prst="ellipse">
                <a:avLst/>
              </a:prstGeom>
              <a:solidFill>
                <a:srgbClr val="1F497D">
                  <a:lumMod val="60000"/>
                  <a:lumOff val="40000"/>
                </a:srgbClr>
              </a:solidFill>
              <a:ln w="127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sp>
            <p:nvSpPr>
              <p:cNvPr id="15" name="椭圆 6"/>
              <p:cNvSpPr/>
              <p:nvPr/>
            </p:nvSpPr>
            <p:spPr>
              <a:xfrm>
                <a:off x="1277773" y="827239"/>
                <a:ext cx="1156170" cy="1123660"/>
              </a:xfrm>
              <a:prstGeom prst="rect">
                <a:avLst/>
              </a:prstGeom>
              <a:noFill/>
              <a:ln>
                <a:noFill/>
              </a:ln>
              <a:effectLst/>
            </p:spPr>
            <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defRPr/>
                </a:pPr>
                <a:r>
                  <a:rPr lang="en-US" altLang="zh-CN" sz="2400" b="1" dirty="0" smtClean="0">
                    <a:solidFill>
                      <a:sysClr val="window" lastClr="FFFFFF"/>
                    </a:solidFill>
                    <a:latin typeface="Perpetua"/>
                    <a:ea typeface="宋体"/>
                  </a:rPr>
                  <a:t>PTI</a:t>
                </a:r>
                <a:r>
                  <a:rPr lang="zh-CN" altLang="en-US" sz="2400" b="1" dirty="0" smtClean="0">
                    <a:solidFill>
                      <a:sysClr val="window" lastClr="FFFFFF"/>
                    </a:solidFill>
                    <a:latin typeface="Perpetua"/>
                    <a:ea typeface="宋体"/>
                  </a:rPr>
                  <a:t>支持功能</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0.70"/>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Effect transition="in" filter="fade">
                                      <p:cBhvr>
                                        <p:cTn id="1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graphicFrame>
        <p:nvGraphicFramePr>
          <p:cNvPr id="3" name="Object 2"/>
          <p:cNvGraphicFramePr>
            <a:graphicFrameLocks noChangeAspect="1"/>
          </p:cNvGraphicFramePr>
          <p:nvPr/>
        </p:nvGraphicFramePr>
        <p:xfrm>
          <a:off x="3263086" y="3386136"/>
          <a:ext cx="5929354" cy="3440907"/>
        </p:xfrm>
        <a:graphic>
          <a:graphicData uri="http://schemas.openxmlformats.org/presentationml/2006/ole">
            <p:oleObj spid="_x0000_s1026" name="Visio" r:id="rId3" imgW="3940683" imgH="2282190" progId="">
              <p:embed/>
            </p:oleObj>
          </a:graphicData>
        </a:graphic>
      </p:graphicFrame>
      <p:sp>
        <p:nvSpPr>
          <p:cNvPr id="4" name="TextBox 3"/>
          <p:cNvSpPr txBox="1"/>
          <p:nvPr/>
        </p:nvSpPr>
        <p:spPr>
          <a:xfrm>
            <a:off x="334128"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1</a:t>
            </a:r>
            <a:r>
              <a:rPr lang="zh-CN" altLang="en-US" sz="2400" b="1" dirty="0" smtClean="0">
                <a:solidFill>
                  <a:srgbClr val="333399"/>
                </a:solidFill>
                <a:latin typeface="Times New Roman" pitchFamily="18" charset="0"/>
                <a:ea typeface="+mj-ea"/>
                <a:cs typeface="Times New Roman" pitchFamily="18" charset="0"/>
              </a:rPr>
              <a:t>）列车自动驾驶</a:t>
            </a:r>
          </a:p>
        </p:txBody>
      </p:sp>
      <p:sp>
        <p:nvSpPr>
          <p:cNvPr id="5" name="Rectangle 1"/>
          <p:cNvSpPr>
            <a:spLocks noChangeArrowheads="1"/>
          </p:cNvSpPr>
          <p:nvPr/>
        </p:nvSpPr>
        <p:spPr bwMode="auto">
          <a:xfrm>
            <a:off x="477004" y="1814500"/>
            <a:ext cx="11478457"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en-US" altLang="zh-CN" sz="2400" b="1" kern="0" dirty="0" smtClean="0">
                <a:solidFill>
                  <a:srgbClr val="333399"/>
                </a:solidFill>
                <a:latin typeface="Times New Roman" pitchFamily="18" charset="0"/>
                <a:ea typeface="+mj-ea"/>
                <a:cs typeface="Times New Roman" pitchFamily="18" charset="0"/>
              </a:rPr>
              <a:t>        ATO</a:t>
            </a:r>
            <a:r>
              <a:rPr lang="zh-CN" altLang="en-US" sz="2400" b="1" kern="0" dirty="0" smtClean="0">
                <a:solidFill>
                  <a:srgbClr val="333399"/>
                </a:solidFill>
                <a:latin typeface="Times New Roman" pitchFamily="18" charset="0"/>
                <a:ea typeface="+mj-ea"/>
                <a:cs typeface="Times New Roman" pitchFamily="18" charset="0"/>
              </a:rPr>
              <a:t>系统存储了轨道布局和坡度信息，能够优化列车控制命令，保证列车在</a:t>
            </a:r>
            <a:r>
              <a:rPr lang="en-US" altLang="zh-CN" sz="2400" b="1" kern="0" dirty="0" smtClean="0">
                <a:solidFill>
                  <a:srgbClr val="333399"/>
                </a:solidFill>
                <a:latin typeface="Times New Roman" pitchFamily="18" charset="0"/>
                <a:ea typeface="+mj-ea"/>
                <a:cs typeface="Times New Roman" pitchFamily="18" charset="0"/>
              </a:rPr>
              <a:t>ATP</a:t>
            </a:r>
            <a:r>
              <a:rPr lang="zh-CN" altLang="en-US" sz="2400" b="1" kern="0" dirty="0" smtClean="0">
                <a:solidFill>
                  <a:srgbClr val="333399"/>
                </a:solidFill>
                <a:latin typeface="Times New Roman" pitchFamily="18" charset="0"/>
                <a:ea typeface="+mj-ea"/>
                <a:cs typeface="Times New Roman" pitchFamily="18" charset="0"/>
              </a:rPr>
              <a:t>监督下按照最大允许速度运行。</a:t>
            </a:r>
          </a:p>
        </p:txBody>
      </p:sp>
      <p:sp>
        <p:nvSpPr>
          <p:cNvPr id="6" name="Rectangle 1"/>
          <p:cNvSpPr>
            <a:spLocks noChangeArrowheads="1"/>
          </p:cNvSpPr>
          <p:nvPr/>
        </p:nvSpPr>
        <p:spPr bwMode="auto">
          <a:xfrm>
            <a:off x="405566" y="2743194"/>
            <a:ext cx="1135864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en-US" altLang="zh-CN" sz="2400" b="1" kern="0" dirty="0" smtClean="0">
                <a:solidFill>
                  <a:srgbClr val="333399"/>
                </a:solidFill>
                <a:latin typeface="Times New Roman" pitchFamily="18" charset="0"/>
                <a:ea typeface="+mj-ea"/>
                <a:cs typeface="Times New Roman" pitchFamily="18" charset="0"/>
              </a:rPr>
              <a:t>        ATO</a:t>
            </a:r>
            <a:r>
              <a:rPr lang="zh-CN" altLang="en-US" sz="2400" b="1" kern="0" dirty="0" smtClean="0">
                <a:solidFill>
                  <a:srgbClr val="333399"/>
                </a:solidFill>
                <a:latin typeface="Times New Roman" pitchFamily="18" charset="0"/>
                <a:ea typeface="+mj-ea"/>
                <a:cs typeface="Times New Roman" pitchFamily="18" charset="0"/>
              </a:rPr>
              <a:t>系统的自动驾驶功能是通过</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车载设备控制列车牵引和制动系统实现的。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graphicFrame>
        <p:nvGraphicFramePr>
          <p:cNvPr id="3" name="Object 1"/>
          <p:cNvGraphicFramePr>
            <a:graphicFrameLocks noChangeAspect="1"/>
          </p:cNvGraphicFramePr>
          <p:nvPr/>
        </p:nvGraphicFramePr>
        <p:xfrm>
          <a:off x="2691582" y="1314434"/>
          <a:ext cx="6033460" cy="3500462"/>
        </p:xfrm>
        <a:graphic>
          <a:graphicData uri="http://schemas.openxmlformats.org/presentationml/2006/ole">
            <p:oleObj spid="_x0000_s2050" name="Visio" r:id="rId3" imgW="3940683" imgH="2282190" progId="">
              <p:embed/>
            </p:oleObj>
          </a:graphicData>
        </a:graphic>
      </p:graphicFrame>
      <p:sp>
        <p:nvSpPr>
          <p:cNvPr id="4" name="矩形 3"/>
          <p:cNvSpPr/>
          <p:nvPr/>
        </p:nvSpPr>
        <p:spPr>
          <a:xfrm>
            <a:off x="619880" y="5457838"/>
            <a:ext cx="11358642" cy="830997"/>
          </a:xfrm>
          <a:prstGeom prst="rect">
            <a:avLst/>
          </a:prstGeom>
        </p:spPr>
        <p:txBody>
          <a:bodyPr wrap="square">
            <a:spAutoFit/>
          </a:bodyPr>
          <a:lstStyle/>
          <a:p>
            <a:pPr algn="just"/>
            <a:r>
              <a:rPr lang="zh-CN" altLang="en-US" sz="2400" b="1" dirty="0" smtClean="0">
                <a:solidFill>
                  <a:srgbClr val="333399"/>
                </a:solidFill>
                <a:latin typeface="Times New Roman" pitchFamily="18" charset="0"/>
                <a:ea typeface="+mj-ea"/>
                <a:cs typeface="Times New Roman" pitchFamily="18" charset="0"/>
              </a:rPr>
              <a:t>        </a:t>
            </a:r>
            <a:r>
              <a:rPr lang="en-US" altLang="zh-CN" sz="2400" b="1" dirty="0" smtClean="0">
                <a:solidFill>
                  <a:srgbClr val="333399"/>
                </a:solidFill>
                <a:latin typeface="Times New Roman" pitchFamily="18" charset="0"/>
                <a:ea typeface="+mj-ea"/>
                <a:cs typeface="Times New Roman" pitchFamily="18" charset="0"/>
              </a:rPr>
              <a:t>ATO</a:t>
            </a:r>
            <a:r>
              <a:rPr lang="zh-CN" altLang="en-US" sz="2400" b="1" dirty="0" smtClean="0">
                <a:solidFill>
                  <a:srgbClr val="333399"/>
                </a:solidFill>
                <a:latin typeface="Times New Roman" pitchFamily="18" charset="0"/>
                <a:ea typeface="+mj-ea"/>
                <a:cs typeface="Times New Roman" pitchFamily="18" charset="0"/>
              </a:rPr>
              <a:t>系统执行的自动驾驶过程是一个闭环反馈控制过程。</a:t>
            </a:r>
            <a:r>
              <a:rPr lang="zh-CN" altLang="en-US" sz="2400" b="1" dirty="0" smtClean="0">
                <a:solidFill>
                  <a:srgbClr val="00B050"/>
                </a:solidFill>
                <a:latin typeface="Times New Roman" pitchFamily="18" charset="0"/>
                <a:ea typeface="+mj-ea"/>
                <a:cs typeface="Times New Roman" pitchFamily="18" charset="0"/>
              </a:rPr>
              <a:t>测速单元通过</a:t>
            </a:r>
            <a:r>
              <a:rPr lang="en-US" altLang="zh-CN" sz="2400" b="1" dirty="0" smtClean="0">
                <a:solidFill>
                  <a:srgbClr val="00B050"/>
                </a:solidFill>
                <a:latin typeface="Times New Roman" pitchFamily="18" charset="0"/>
                <a:ea typeface="+mj-ea"/>
                <a:cs typeface="Times New Roman" pitchFamily="18" charset="0"/>
              </a:rPr>
              <a:t>ATP</a:t>
            </a:r>
            <a:r>
              <a:rPr lang="zh-CN" altLang="en-US" sz="2400" b="1" dirty="0" smtClean="0">
                <a:solidFill>
                  <a:srgbClr val="00B050"/>
                </a:solidFill>
                <a:latin typeface="Times New Roman" pitchFamily="18" charset="0"/>
                <a:ea typeface="+mj-ea"/>
                <a:cs typeface="Times New Roman" pitchFamily="18" charset="0"/>
              </a:rPr>
              <a:t>向</a:t>
            </a:r>
            <a:r>
              <a:rPr lang="en-US" altLang="zh-CN" sz="2400" b="1" dirty="0" smtClean="0">
                <a:solidFill>
                  <a:srgbClr val="00B050"/>
                </a:solidFill>
                <a:latin typeface="Times New Roman" pitchFamily="18" charset="0"/>
                <a:ea typeface="+mj-ea"/>
                <a:cs typeface="Times New Roman" pitchFamily="18" charset="0"/>
              </a:rPr>
              <a:t>ATO</a:t>
            </a:r>
            <a:r>
              <a:rPr lang="zh-CN" altLang="en-US" sz="2400" b="1" dirty="0" smtClean="0">
                <a:solidFill>
                  <a:srgbClr val="00B050"/>
                </a:solidFill>
                <a:latin typeface="Times New Roman" pitchFamily="18" charset="0"/>
                <a:ea typeface="+mj-ea"/>
                <a:cs typeface="Times New Roman" pitchFamily="18" charset="0"/>
              </a:rPr>
              <a:t>发送列车实际位置信息</a:t>
            </a:r>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FF0000"/>
                </a:solidFill>
                <a:latin typeface="Times New Roman" pitchFamily="18" charset="0"/>
                <a:ea typeface="+mj-ea"/>
                <a:cs typeface="Times New Roman" pitchFamily="18" charset="0"/>
              </a:rPr>
              <a:t>ATO</a:t>
            </a:r>
            <a:r>
              <a:rPr lang="zh-CN" altLang="en-US" sz="2400" b="1" dirty="0" smtClean="0">
                <a:solidFill>
                  <a:srgbClr val="FF0000"/>
                </a:solidFill>
                <a:latin typeface="Times New Roman" pitchFamily="18" charset="0"/>
                <a:ea typeface="+mj-ea"/>
                <a:cs typeface="Times New Roman" pitchFamily="18" charset="0"/>
              </a:rPr>
              <a:t>向牵引和制动控制设备提供数据输出</a:t>
            </a:r>
            <a:r>
              <a:rPr lang="zh-CN" altLang="en-US" sz="2400" b="1" dirty="0" smtClean="0">
                <a:solidFill>
                  <a:srgbClr val="333399"/>
                </a:solidFill>
                <a:latin typeface="Times New Roman" pitchFamily="18" charset="0"/>
                <a:ea typeface="+mj-ea"/>
                <a:cs typeface="Times New Roman" pitchFamily="18" charset="0"/>
              </a:rPr>
              <a:t>。</a:t>
            </a:r>
            <a:endParaRPr lang="zh-CN" altLang="en-US" sz="2400" b="1" dirty="0">
              <a:solidFill>
                <a:srgbClr val="333399"/>
              </a:solidFill>
              <a:latin typeface="Times New Roman" pitchFamily="18" charset="0"/>
              <a:ea typeface="+mj-ea"/>
              <a:cs typeface="Times New Roman" pitchFamily="18" charset="0"/>
            </a:endParaRPr>
          </a:p>
        </p:txBody>
      </p:sp>
      <p:grpSp>
        <p:nvGrpSpPr>
          <p:cNvPr id="5" name="组合 4"/>
          <p:cNvGrpSpPr/>
          <p:nvPr/>
        </p:nvGrpSpPr>
        <p:grpSpPr>
          <a:xfrm>
            <a:off x="4263218" y="1957376"/>
            <a:ext cx="357190" cy="1285884"/>
            <a:chOff x="3071802" y="2643182"/>
            <a:chExt cx="357190" cy="1285884"/>
          </a:xfrm>
        </p:grpSpPr>
        <p:cxnSp>
          <p:nvCxnSpPr>
            <p:cNvPr id="6" name="直接连接符 5"/>
            <p:cNvCxnSpPr/>
            <p:nvPr/>
          </p:nvCxnSpPr>
          <p:spPr>
            <a:xfrm rot="5400000" flipH="1" flipV="1">
              <a:off x="2429654" y="3286124"/>
              <a:ext cx="1285090" cy="794"/>
            </a:xfrm>
            <a:prstGeom prst="line">
              <a:avLst/>
            </a:prstGeom>
            <a:noFill/>
            <a:ln w="57150" cap="flat" cmpd="sng" algn="ctr">
              <a:solidFill>
                <a:srgbClr val="00B050"/>
              </a:solidFill>
              <a:prstDash val="solid"/>
            </a:ln>
            <a:effectLst/>
          </p:spPr>
        </p:cxnSp>
        <p:cxnSp>
          <p:nvCxnSpPr>
            <p:cNvPr id="7" name="直接连接符 6"/>
            <p:cNvCxnSpPr/>
            <p:nvPr/>
          </p:nvCxnSpPr>
          <p:spPr>
            <a:xfrm>
              <a:off x="3071802" y="2643182"/>
              <a:ext cx="357190" cy="1588"/>
            </a:xfrm>
            <a:prstGeom prst="line">
              <a:avLst/>
            </a:prstGeom>
            <a:noFill/>
            <a:ln w="57150" cap="flat" cmpd="sng" algn="ctr">
              <a:solidFill>
                <a:srgbClr val="00B050"/>
              </a:solidFill>
              <a:prstDash val="solid"/>
            </a:ln>
            <a:effectLst/>
          </p:spPr>
        </p:cxnSp>
      </p:grpSp>
      <p:cxnSp>
        <p:nvCxnSpPr>
          <p:cNvPr id="8" name="直接连接符 7"/>
          <p:cNvCxnSpPr/>
          <p:nvPr/>
        </p:nvCxnSpPr>
        <p:spPr>
          <a:xfrm>
            <a:off x="5834854" y="1743062"/>
            <a:ext cx="1428760" cy="1588"/>
          </a:xfrm>
          <a:prstGeom prst="line">
            <a:avLst/>
          </a:prstGeom>
          <a:noFill/>
          <a:ln w="57150" cap="flat" cmpd="sng" algn="ctr">
            <a:solidFill>
              <a:srgbClr val="FF0000"/>
            </a:solidFill>
            <a:prstDash val="soli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334128" y="110012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2</a:t>
            </a:r>
            <a:r>
              <a:rPr lang="zh-CN" altLang="en-US" sz="2400" b="1" dirty="0" smtClean="0">
                <a:solidFill>
                  <a:srgbClr val="333399"/>
                </a:solidFill>
                <a:latin typeface="Times New Roman" pitchFamily="18" charset="0"/>
                <a:ea typeface="+mj-ea"/>
                <a:cs typeface="Times New Roman" pitchFamily="18" charset="0"/>
              </a:rPr>
              <a:t>）车站程序停车</a:t>
            </a:r>
          </a:p>
        </p:txBody>
      </p:sp>
      <p:sp>
        <p:nvSpPr>
          <p:cNvPr id="4" name="Rectangle 1"/>
          <p:cNvSpPr>
            <a:spLocks noChangeArrowheads="1"/>
          </p:cNvSpPr>
          <p:nvPr/>
        </p:nvSpPr>
        <p:spPr bwMode="auto">
          <a:xfrm>
            <a:off x="428596" y="2000240"/>
            <a:ext cx="11478487" cy="1200329"/>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mj-ea"/>
                <a:cs typeface="Times New Roman" pitchFamily="18" charset="0"/>
              </a:rPr>
              <a:t>         线路上的车站都有预先确定的停站时间间隔。控制中心</a:t>
            </a:r>
            <a:r>
              <a:rPr lang="en-US" altLang="zh-CN" sz="2400" b="1" kern="0" dirty="0" smtClean="0">
                <a:solidFill>
                  <a:srgbClr val="333399"/>
                </a:solidFill>
                <a:latin typeface="Times New Roman" pitchFamily="18" charset="0"/>
                <a:ea typeface="+mj-ea"/>
                <a:cs typeface="Times New Roman" pitchFamily="18" charset="0"/>
              </a:rPr>
              <a:t>ATS</a:t>
            </a:r>
            <a:r>
              <a:rPr lang="zh-CN" altLang="en-US" sz="2400" b="1" kern="0" dirty="0" smtClean="0">
                <a:solidFill>
                  <a:srgbClr val="333399"/>
                </a:solidFill>
                <a:latin typeface="Times New Roman" pitchFamily="18" charset="0"/>
                <a:ea typeface="+mj-ea"/>
                <a:cs typeface="Times New Roman" pitchFamily="18" charset="0"/>
              </a:rPr>
              <a:t>监督列车时刻表计算需要的停站时间以保证列车正点到达下一个车站。控制中心能通过集中站</a:t>
            </a:r>
            <a:r>
              <a:rPr lang="en-US" altLang="zh-CN" sz="2400" b="1" kern="0" dirty="0" smtClean="0">
                <a:solidFill>
                  <a:srgbClr val="333399"/>
                </a:solidFill>
                <a:latin typeface="Times New Roman" pitchFamily="18" charset="0"/>
                <a:ea typeface="+mj-ea"/>
                <a:cs typeface="Times New Roman" pitchFamily="18" charset="0"/>
              </a:rPr>
              <a:t>ATS</a:t>
            </a:r>
            <a:r>
              <a:rPr lang="zh-CN" altLang="en-US" sz="2400" b="1" kern="0" dirty="0" smtClean="0">
                <a:solidFill>
                  <a:srgbClr val="333399"/>
                </a:solidFill>
                <a:latin typeface="Times New Roman" pitchFamily="18" charset="0"/>
                <a:ea typeface="+mj-ea"/>
                <a:cs typeface="Times New Roman" pitchFamily="18" charset="0"/>
              </a:rPr>
              <a:t>缩短或延长车站停站时间。</a:t>
            </a:r>
          </a:p>
        </p:txBody>
      </p:sp>
      <p:pic>
        <p:nvPicPr>
          <p:cNvPr id="5" name="Picture 4" descr="d:\360浏览器\360\360se\360se6\User Data\temp\01300000804744129376419035077.jpg"/>
          <p:cNvPicPr>
            <a:picLocks noChangeAspect="1" noChangeArrowheads="1"/>
          </p:cNvPicPr>
          <p:nvPr/>
        </p:nvPicPr>
        <p:blipFill>
          <a:blip r:embed="rId2"/>
          <a:srcRect t="12374" b="10750"/>
          <a:stretch>
            <a:fillRect/>
          </a:stretch>
        </p:blipFill>
        <p:spPr bwMode="auto">
          <a:xfrm>
            <a:off x="477004" y="3386136"/>
            <a:ext cx="11430080" cy="33793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314434"/>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）车站定位停车</a:t>
            </a:r>
          </a:p>
        </p:txBody>
      </p:sp>
      <p:sp>
        <p:nvSpPr>
          <p:cNvPr id="4" name="Rectangle 1"/>
          <p:cNvSpPr>
            <a:spLocks noChangeArrowheads="1"/>
          </p:cNvSpPr>
          <p:nvPr/>
        </p:nvSpPr>
        <p:spPr bwMode="auto">
          <a:xfrm>
            <a:off x="477004" y="2171690"/>
            <a:ext cx="11049859" cy="1200329"/>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mj-ea"/>
                <a:cs typeface="Times New Roman" pitchFamily="18" charset="0"/>
              </a:rPr>
              <a:t>        车站精确停车通过在车站区域内的轨道电路标识、分界过渡和</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环线变换来进行。轨道电路标识被用来确定停车特征的合适起始点，提供距离分界。该距离分界用于达到所要求的位置精度。</a:t>
            </a:r>
          </a:p>
        </p:txBody>
      </p:sp>
      <p:pic>
        <p:nvPicPr>
          <p:cNvPr id="5" name="Picture 2" descr="d:\360浏览器\360\360se\360se6\User Data\temp\8343206_103038675197_2.jpg"/>
          <p:cNvPicPr>
            <a:picLocks noChangeAspect="1" noChangeArrowheads="1"/>
          </p:cNvPicPr>
          <p:nvPr/>
        </p:nvPicPr>
        <p:blipFill>
          <a:blip r:embed="rId2"/>
          <a:srcRect/>
          <a:stretch>
            <a:fillRect/>
          </a:stretch>
        </p:blipFill>
        <p:spPr bwMode="auto">
          <a:xfrm>
            <a:off x="477004" y="3743326"/>
            <a:ext cx="10978422" cy="28860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graphicFrame>
        <p:nvGraphicFramePr>
          <p:cNvPr id="3" name="Object 1"/>
          <p:cNvGraphicFramePr>
            <a:graphicFrameLocks noChangeAspect="1"/>
          </p:cNvGraphicFramePr>
          <p:nvPr/>
        </p:nvGraphicFramePr>
        <p:xfrm>
          <a:off x="1548574" y="3386136"/>
          <a:ext cx="8350920" cy="2928958"/>
        </p:xfrm>
        <a:graphic>
          <a:graphicData uri="http://schemas.openxmlformats.org/presentationml/2006/ole">
            <p:oleObj spid="_x0000_s3074" name="Visio" r:id="rId3" imgW="6470142" imgH="2164080" progId="">
              <p:embed/>
            </p:oleObj>
          </a:graphicData>
        </a:graphic>
      </p:graphicFrame>
      <p:sp>
        <p:nvSpPr>
          <p:cNvPr id="4" name="TextBox 3"/>
          <p:cNvSpPr txBox="1"/>
          <p:nvPr/>
        </p:nvSpPr>
        <p:spPr>
          <a:xfrm>
            <a:off x="334128"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）车站定位停车</a:t>
            </a:r>
          </a:p>
        </p:txBody>
      </p:sp>
      <p:sp>
        <p:nvSpPr>
          <p:cNvPr id="5" name="Rectangle 1"/>
          <p:cNvSpPr>
            <a:spLocks noChangeArrowheads="1"/>
          </p:cNvSpPr>
          <p:nvPr/>
        </p:nvSpPr>
        <p:spPr bwMode="auto">
          <a:xfrm>
            <a:off x="428596" y="2000240"/>
            <a:ext cx="11549925" cy="830997"/>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mj-ea"/>
                <a:cs typeface="Times New Roman" pitchFamily="18" charset="0"/>
              </a:rPr>
              <a:t>        车站定点停车是靠一组地面标志圈（或标志器）提供停车点的距离信息，标志线圈（应答器）设置的多少可视定位停车精度而异，一般为</a:t>
            </a:r>
            <a:r>
              <a:rPr lang="en-US" altLang="zh-CN" sz="2400" b="1" kern="0" dirty="0" smtClean="0">
                <a:solidFill>
                  <a:srgbClr val="333399"/>
                </a:solidFill>
                <a:latin typeface="Times New Roman" pitchFamily="18" charset="0"/>
                <a:ea typeface="+mj-ea"/>
                <a:cs typeface="Times New Roman" pitchFamily="18" charset="0"/>
              </a:rPr>
              <a:t>3~4</a:t>
            </a:r>
            <a:r>
              <a:rPr lang="zh-CN" altLang="en-US" sz="2400" b="1" kern="0" dirty="0" smtClean="0">
                <a:solidFill>
                  <a:srgbClr val="333399"/>
                </a:solidFill>
                <a:latin typeface="Times New Roman" pitchFamily="18" charset="0"/>
                <a:ea typeface="+mj-ea"/>
                <a:cs typeface="Times New Roman" pitchFamily="18" charset="0"/>
              </a:rPr>
              <a:t>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385872"/>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）车站定位停车</a:t>
            </a:r>
          </a:p>
        </p:txBody>
      </p:sp>
      <p:graphicFrame>
        <p:nvGraphicFramePr>
          <p:cNvPr id="4" name="Object 1"/>
          <p:cNvGraphicFramePr>
            <a:graphicFrameLocks noChangeAspect="1"/>
          </p:cNvGraphicFramePr>
          <p:nvPr/>
        </p:nvGraphicFramePr>
        <p:xfrm>
          <a:off x="1620012" y="2243128"/>
          <a:ext cx="8636672" cy="2928958"/>
        </p:xfrm>
        <a:graphic>
          <a:graphicData uri="http://schemas.openxmlformats.org/presentationml/2006/ole">
            <p:oleObj spid="_x0000_s4098" name="Visio" r:id="rId3" imgW="6470142" imgH="2164080" progId="">
              <p:embed/>
            </p:oleObj>
          </a:graphicData>
        </a:graphic>
      </p:graphicFrame>
      <p:sp>
        <p:nvSpPr>
          <p:cNvPr id="5" name="圆角矩形 4"/>
          <p:cNvSpPr/>
          <p:nvPr/>
        </p:nvSpPr>
        <p:spPr>
          <a:xfrm>
            <a:off x="1548574" y="3457574"/>
            <a:ext cx="1714512" cy="1714512"/>
          </a:xfrm>
          <a:prstGeom prst="roundRect">
            <a:avLst/>
          </a:prstGeom>
          <a:noFill/>
          <a:ln w="28575"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6" name="Rectangle 1"/>
          <p:cNvSpPr>
            <a:spLocks noChangeArrowheads="1"/>
          </p:cNvSpPr>
          <p:nvPr/>
        </p:nvSpPr>
        <p:spPr bwMode="auto">
          <a:xfrm>
            <a:off x="334128" y="5672152"/>
            <a:ext cx="11692771" cy="830997"/>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当列车正向运行经过</a:t>
            </a:r>
            <a:r>
              <a:rPr lang="zh-CN" altLang="en-US" sz="2400" b="1" kern="0" dirty="0" smtClean="0">
                <a:solidFill>
                  <a:srgbClr val="FF0000"/>
                </a:solidFill>
                <a:latin typeface="Times New Roman" pitchFamily="18" charset="0"/>
                <a:ea typeface="宋体" pitchFamily="2" charset="-122"/>
                <a:cs typeface="fangsong_gb2312"/>
              </a:rPr>
              <a:t>第一个标志线圈</a:t>
            </a:r>
            <a:r>
              <a:rPr lang="zh-CN" altLang="en-US" sz="2400" b="1" kern="0" dirty="0" smtClean="0">
                <a:solidFill>
                  <a:srgbClr val="333399"/>
                </a:solidFill>
                <a:latin typeface="Times New Roman" pitchFamily="18" charset="0"/>
                <a:ea typeface="宋体" pitchFamily="2" charset="-122"/>
                <a:cs typeface="fangsong_gb2312"/>
              </a:rPr>
              <a:t>时，列车接收停车标志信息，启动定点停车程序，产生第一制动模式曲线，按此制动曲线停车列车离定位停车点较远。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262690"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）车站定位停车</a:t>
            </a:r>
          </a:p>
        </p:txBody>
      </p:sp>
      <p:graphicFrame>
        <p:nvGraphicFramePr>
          <p:cNvPr id="4" name="Object 1"/>
          <p:cNvGraphicFramePr>
            <a:graphicFrameLocks noChangeAspect="1"/>
          </p:cNvGraphicFramePr>
          <p:nvPr/>
        </p:nvGraphicFramePr>
        <p:xfrm>
          <a:off x="1548574" y="2171690"/>
          <a:ext cx="8636672" cy="2928958"/>
        </p:xfrm>
        <a:graphic>
          <a:graphicData uri="http://schemas.openxmlformats.org/presentationml/2006/ole">
            <p:oleObj spid="_x0000_s5122" name="Visio" r:id="rId3" imgW="6470142" imgH="2164080" progId="">
              <p:embed/>
            </p:oleObj>
          </a:graphicData>
        </a:graphic>
      </p:graphicFrame>
      <p:sp>
        <p:nvSpPr>
          <p:cNvPr id="5" name="圆角矩形 4"/>
          <p:cNvSpPr/>
          <p:nvPr/>
        </p:nvSpPr>
        <p:spPr>
          <a:xfrm>
            <a:off x="4691846" y="3386136"/>
            <a:ext cx="1714512" cy="1714512"/>
          </a:xfrm>
          <a:prstGeom prst="round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1"/>
          <p:cNvSpPr>
            <a:spLocks noChangeArrowheads="1"/>
          </p:cNvSpPr>
          <p:nvPr/>
        </p:nvSpPr>
        <p:spPr bwMode="auto">
          <a:xfrm>
            <a:off x="477004" y="5672152"/>
            <a:ext cx="11001452" cy="830997"/>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当列车驶抵</a:t>
            </a:r>
            <a:r>
              <a:rPr lang="zh-CN" altLang="en-US" sz="2400" b="1" kern="0" dirty="0" smtClean="0">
                <a:solidFill>
                  <a:srgbClr val="00B050"/>
                </a:solidFill>
                <a:latin typeface="Times New Roman" pitchFamily="18" charset="0"/>
                <a:ea typeface="宋体" pitchFamily="2" charset="-122"/>
                <a:cs typeface="fangsong_gb2312"/>
              </a:rPr>
              <a:t>中间标志器</a:t>
            </a:r>
            <a:r>
              <a:rPr lang="zh-CN" altLang="en-US" sz="2400" b="1" kern="0" dirty="0" smtClean="0">
                <a:solidFill>
                  <a:srgbClr val="333399"/>
                </a:solidFill>
                <a:latin typeface="Times New Roman" pitchFamily="18" charset="0"/>
                <a:ea typeface="宋体" pitchFamily="2" charset="-122"/>
                <a:cs typeface="fangsong_gb2312"/>
              </a:rPr>
              <a:t>时，产生第二制动模式曲线，并对第一阶段实行缓解控制，以使列车离停车点更近。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4886334"/>
            <a:ext cx="12241213" cy="2314566"/>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6" name="TextBox 7"/>
          <p:cNvSpPr txBox="1">
            <a:spLocks noChangeArrowheads="1"/>
          </p:cNvSpPr>
          <p:nvPr/>
        </p:nvSpPr>
        <p:spPr bwMode="auto">
          <a:xfrm>
            <a:off x="1119946" y="2100252"/>
            <a:ext cx="9826974" cy="1061767"/>
          </a:xfrm>
          <a:prstGeom prst="rect">
            <a:avLst/>
          </a:prstGeom>
          <a:noFill/>
          <a:ln w="9525">
            <a:noFill/>
            <a:miter lim="800000"/>
            <a:headEnd/>
            <a:tailEnd/>
          </a:ln>
        </p:spPr>
        <p:txBody>
          <a:bodyPr lIns="124398" tIns="62199" rIns="124398" bIns="62199">
            <a:spAutoFit/>
          </a:bodyPr>
          <a:lstStyle/>
          <a:p>
            <a:pPr marL="466493" indent="-466493" algn="ctr">
              <a:lnSpc>
                <a:spcPts val="7346"/>
              </a:lnSpc>
              <a:spcBef>
                <a:spcPct val="0"/>
              </a:spcBef>
              <a:defRPr/>
            </a:pPr>
            <a:r>
              <a:rPr lang="zh-CN" altLang="en-US" sz="4000" b="1" dirty="0" smtClean="0">
                <a:solidFill>
                  <a:schemeClr val="accent1">
                    <a:lumMod val="75000"/>
                  </a:schemeClr>
                </a:solidFill>
                <a:effectLst>
                  <a:outerShdw blurRad="38100" dist="38100" dir="2700000" algn="tl">
                    <a:srgbClr val="C0C0C0"/>
                  </a:outerShdw>
                </a:effectLst>
                <a:latin typeface="Arial" pitchFamily="34" charset="0"/>
                <a:ea typeface="黑体" pitchFamily="49" charset="-122"/>
              </a:rPr>
              <a:t>第五章  列车自动控制系统</a:t>
            </a:r>
            <a:endParaRPr lang="zh-CN" altLang="en-US" sz="4000" b="1" dirty="0">
              <a:solidFill>
                <a:schemeClr val="accent1">
                  <a:lumMod val="75000"/>
                </a:schemeClr>
              </a:solidFill>
              <a:effectLst>
                <a:outerShdw blurRad="38100" dist="38100" dir="2700000" algn="tl">
                  <a:srgbClr val="C0C0C0"/>
                </a:outerShdw>
              </a:effectLst>
              <a:latin typeface="Arial" pitchFamily="34" charset="0"/>
              <a:ea typeface="黑体" pitchFamily="49" charset="-122"/>
            </a:endParaRPr>
          </a:p>
        </p:txBody>
      </p:sp>
      <p:sp>
        <p:nvSpPr>
          <p:cNvPr id="8" name="Rectangle 9"/>
          <p:cNvSpPr>
            <a:spLocks noChangeArrowheads="1"/>
          </p:cNvSpPr>
          <p:nvPr/>
        </p:nvSpPr>
        <p:spPr bwMode="auto">
          <a:xfrm>
            <a:off x="2048640" y="3171822"/>
            <a:ext cx="7786742" cy="1313498"/>
          </a:xfrm>
          <a:prstGeom prst="rect">
            <a:avLst/>
          </a:prstGeom>
          <a:noFill/>
          <a:ln w="9525">
            <a:noFill/>
            <a:miter lim="800000"/>
            <a:headEnd/>
            <a:tailEnd/>
          </a:ln>
        </p:spPr>
        <p:txBody>
          <a:bodyPr wrap="none" lIns="124398" tIns="62199" rIns="124398" bIns="62199" anchor="ctr"/>
          <a:lstStyle/>
          <a:p>
            <a:pPr algn="ctr">
              <a:lnSpc>
                <a:spcPct val="100000"/>
              </a:lnSpc>
              <a:spcBef>
                <a:spcPct val="0"/>
              </a:spcBef>
              <a:buClrTx/>
              <a:buFontTx/>
              <a:buNone/>
            </a:pPr>
            <a:r>
              <a:rPr lang="en-US" altLang="zh-CN" sz="3800" b="1" dirty="0" smtClean="0">
                <a:solidFill>
                  <a:srgbClr val="000000"/>
                </a:solidFill>
                <a:latin typeface="华文新魏" pitchFamily="2" charset="-122"/>
                <a:ea typeface="华文新魏" pitchFamily="2" charset="-122"/>
              </a:rPr>
              <a:t>5.3  ATO</a:t>
            </a:r>
            <a:r>
              <a:rPr lang="zh-CN" altLang="en-US" sz="3800" b="1" dirty="0" smtClean="0">
                <a:solidFill>
                  <a:srgbClr val="000000"/>
                </a:solidFill>
                <a:latin typeface="华文新魏" pitchFamily="2" charset="-122"/>
                <a:ea typeface="华文新魏" pitchFamily="2" charset="-122"/>
              </a:rPr>
              <a:t>系统</a:t>
            </a:r>
            <a:endParaRPr lang="zh-CN" altLang="en-US" sz="3800" dirty="0">
              <a:solidFill>
                <a:srgbClr val="000000"/>
              </a:solidFill>
              <a:latin typeface="华文新魏" pitchFamily="2" charset="-122"/>
              <a:ea typeface="华文新魏" pitchFamily="2" charset="-122"/>
            </a:endParaRPr>
          </a:p>
        </p:txBody>
      </p:sp>
      <p:pic>
        <p:nvPicPr>
          <p:cNvPr id="46081" name="Picture 1" descr="C:\Users\Administrator\Desktop\地铁1号线照片\640584187408679230.jpg"/>
          <p:cNvPicPr>
            <a:picLocks noChangeAspect="1" noChangeArrowheads="1"/>
          </p:cNvPicPr>
          <p:nvPr/>
        </p:nvPicPr>
        <p:blipFill>
          <a:blip r:embed="rId3" cstate="print"/>
          <a:srcRect/>
          <a:stretch>
            <a:fillRect/>
          </a:stretch>
        </p:blipFill>
        <p:spPr bwMode="auto">
          <a:xfrm>
            <a:off x="262690" y="5100648"/>
            <a:ext cx="3714776" cy="1797704"/>
          </a:xfrm>
          <a:prstGeom prst="rect">
            <a:avLst/>
          </a:prstGeom>
          <a:ln>
            <a:noFill/>
          </a:ln>
          <a:effectLst>
            <a:outerShdw blurRad="292100" dist="139700" dir="2700000" algn="tl" rotWithShape="0">
              <a:srgbClr val="333333">
                <a:alpha val="65000"/>
              </a:srgbClr>
            </a:outerShdw>
          </a:effectLst>
        </p:spPr>
      </p:pic>
      <p:pic>
        <p:nvPicPr>
          <p:cNvPr id="46082" name="Picture 2" descr="C:\Users\Administrator\Desktop\地铁1号线照片\728606857355816833.jpg"/>
          <p:cNvPicPr>
            <a:picLocks noChangeAspect="1" noChangeArrowheads="1"/>
          </p:cNvPicPr>
          <p:nvPr/>
        </p:nvPicPr>
        <p:blipFill>
          <a:blip r:embed="rId4"/>
          <a:srcRect/>
          <a:stretch>
            <a:fillRect/>
          </a:stretch>
        </p:blipFill>
        <p:spPr bwMode="auto">
          <a:xfrm>
            <a:off x="4191780" y="5100648"/>
            <a:ext cx="3857652" cy="1814500"/>
          </a:xfrm>
          <a:prstGeom prst="rect">
            <a:avLst/>
          </a:prstGeom>
          <a:ln>
            <a:noFill/>
          </a:ln>
          <a:effectLst>
            <a:outerShdw blurRad="292100" dist="139700" dir="2700000" algn="tl" rotWithShape="0">
              <a:srgbClr val="333333">
                <a:alpha val="65000"/>
              </a:srgbClr>
            </a:outerShdw>
          </a:effectLst>
        </p:spPr>
      </p:pic>
      <p:pic>
        <p:nvPicPr>
          <p:cNvPr id="46083" name="Picture 3" descr="C:\Users\Administrator\AppData\Roaming\Tencent\Users\603359521\QQ\WinTemp\RichOle\N7~6Z6}]4[LR(G]`L{7EQPA.png"/>
          <p:cNvPicPr>
            <a:picLocks noChangeAspect="1" noChangeArrowheads="1"/>
          </p:cNvPicPr>
          <p:nvPr/>
        </p:nvPicPr>
        <p:blipFill>
          <a:blip r:embed="rId5"/>
          <a:srcRect/>
          <a:stretch>
            <a:fillRect/>
          </a:stretch>
        </p:blipFill>
        <p:spPr bwMode="auto">
          <a:xfrm>
            <a:off x="8263746" y="5100648"/>
            <a:ext cx="3714776" cy="1822376"/>
          </a:xfrm>
          <a:prstGeom prst="rect">
            <a:avLst/>
          </a:prstGeom>
          <a:ln>
            <a:noFill/>
          </a:ln>
          <a:effectLst>
            <a:outerShdw blurRad="292100" dist="139700" dir="2700000" algn="tl" rotWithShape="0">
              <a:srgbClr val="333333">
                <a:alpha val="65000"/>
              </a:srgbClr>
            </a:outerShdw>
          </a:effectLst>
        </p:spPr>
      </p:pic>
      <p:pic>
        <p:nvPicPr>
          <p:cNvPr id="60418" name="Picture 2" descr="C:\Users\Administrator\Desktop\信号基础课程材料\微信图片_20181220141801.png"/>
          <p:cNvPicPr>
            <a:picLocks noChangeAspect="1" noChangeArrowheads="1"/>
          </p:cNvPicPr>
          <p:nvPr/>
        </p:nvPicPr>
        <p:blipFill>
          <a:blip r:embed="rId6" cstate="print"/>
          <a:srcRect/>
          <a:stretch>
            <a:fillRect/>
          </a:stretch>
        </p:blipFill>
        <p:spPr bwMode="auto">
          <a:xfrm>
            <a:off x="119814" y="314302"/>
            <a:ext cx="4643470" cy="1032797"/>
          </a:xfrm>
          <a:prstGeom prst="rect">
            <a:avLst/>
          </a:prstGeom>
          <a:noFill/>
        </p:spPr>
      </p:pic>
    </p:spTree>
    <p:extLst>
      <p:ext uri="{BB962C8B-B14F-4D97-AF65-F5344CB8AC3E}">
        <p14:creationId xmlns="" xmlns:p14="http://schemas.microsoft.com/office/powerpoint/2010/main" val="3900865189"/>
      </p:ext>
    </p:extLst>
  </p:cSld>
  <p:clrMapOvr>
    <a:masterClrMapping/>
  </p:clrMapOvr>
  <mc:AlternateContent xmlns:mc="http://schemas.openxmlformats.org/markup-compatibility/2006">
    <mc:Choice xmlns="" xmlns:p14="http://schemas.microsoft.com/office/powerpoint/2010/main" Requires="p14">
      <p:transition p14:dur="250" advClick="0">
        <p:fade/>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191252"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）车站定位停车</a:t>
            </a:r>
          </a:p>
        </p:txBody>
      </p:sp>
      <p:graphicFrame>
        <p:nvGraphicFramePr>
          <p:cNvPr id="4" name="Object 1"/>
          <p:cNvGraphicFramePr>
            <a:graphicFrameLocks noChangeAspect="1"/>
          </p:cNvGraphicFramePr>
          <p:nvPr/>
        </p:nvGraphicFramePr>
        <p:xfrm>
          <a:off x="1834326" y="2243128"/>
          <a:ext cx="8636672" cy="2928958"/>
        </p:xfrm>
        <a:graphic>
          <a:graphicData uri="http://schemas.openxmlformats.org/presentationml/2006/ole">
            <p:oleObj spid="_x0000_s6146" name="Visio" r:id="rId3" imgW="6470142" imgH="2164080" progId="">
              <p:embed/>
            </p:oleObj>
          </a:graphicData>
        </a:graphic>
      </p:graphicFrame>
      <p:sp>
        <p:nvSpPr>
          <p:cNvPr id="5" name="圆角矩形 4"/>
          <p:cNvSpPr/>
          <p:nvPr/>
        </p:nvSpPr>
        <p:spPr>
          <a:xfrm>
            <a:off x="7049300" y="3457574"/>
            <a:ext cx="1714512" cy="1714512"/>
          </a:xfrm>
          <a:prstGeom prst="round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1"/>
          <p:cNvSpPr>
            <a:spLocks noChangeArrowheads="1"/>
          </p:cNvSpPr>
          <p:nvPr/>
        </p:nvSpPr>
        <p:spPr bwMode="auto">
          <a:xfrm>
            <a:off x="548442" y="5957904"/>
            <a:ext cx="11072890" cy="830997"/>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a:t>
            </a:r>
            <a:r>
              <a:rPr lang="en-US" altLang="zh-CN" sz="2400" b="1" kern="0" dirty="0" smtClean="0">
                <a:solidFill>
                  <a:srgbClr val="333399"/>
                </a:solidFill>
                <a:latin typeface="Times New Roman" pitchFamily="18" charset="0"/>
                <a:ea typeface="宋体" pitchFamily="2" charset="-122"/>
                <a:cs typeface="fangsong_gb2312"/>
              </a:rPr>
              <a:t>        </a:t>
            </a:r>
            <a:r>
              <a:rPr lang="zh-CN" altLang="en-US" sz="2400" b="1" kern="0" dirty="0" smtClean="0">
                <a:solidFill>
                  <a:srgbClr val="333399"/>
                </a:solidFill>
                <a:latin typeface="Times New Roman" pitchFamily="18" charset="0"/>
                <a:ea typeface="宋体" pitchFamily="2" charset="-122"/>
                <a:cs typeface="fangsong_gb2312"/>
              </a:rPr>
              <a:t>当列车驶抵</a:t>
            </a:r>
            <a:r>
              <a:rPr lang="zh-CN" altLang="en-US" sz="2400" b="1" kern="0" dirty="0" smtClean="0">
                <a:solidFill>
                  <a:srgbClr val="7030A0"/>
                </a:solidFill>
                <a:latin typeface="Times New Roman" pitchFamily="18" charset="0"/>
                <a:ea typeface="宋体" pitchFamily="2" charset="-122"/>
                <a:cs typeface="fangsong_gb2312"/>
              </a:rPr>
              <a:t>内方标志器</a:t>
            </a:r>
            <a:r>
              <a:rPr lang="zh-CN" altLang="en-US" sz="2400" b="1" kern="0" dirty="0" smtClean="0">
                <a:solidFill>
                  <a:srgbClr val="333399"/>
                </a:solidFill>
                <a:latin typeface="Times New Roman" pitchFamily="18" charset="0"/>
                <a:ea typeface="宋体" pitchFamily="2" charset="-122"/>
                <a:cs typeface="fangsong_gb2312"/>
              </a:rPr>
              <a:t>时，产生第三制动模式曲线，再次进行缓解控制，使列车离停车点的距离更近。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314434"/>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）车站定位停车</a:t>
            </a:r>
          </a:p>
        </p:txBody>
      </p:sp>
      <p:graphicFrame>
        <p:nvGraphicFramePr>
          <p:cNvPr id="4" name="Object 1"/>
          <p:cNvGraphicFramePr>
            <a:graphicFrameLocks noChangeAspect="1"/>
          </p:cNvGraphicFramePr>
          <p:nvPr/>
        </p:nvGraphicFramePr>
        <p:xfrm>
          <a:off x="1691450" y="2314566"/>
          <a:ext cx="8636672" cy="2928958"/>
        </p:xfrm>
        <a:graphic>
          <a:graphicData uri="http://schemas.openxmlformats.org/presentationml/2006/ole">
            <p:oleObj spid="_x0000_s7170" name="Visio" r:id="rId3" imgW="6470142" imgH="2164080" progId="">
              <p:embed/>
            </p:oleObj>
          </a:graphicData>
        </a:graphic>
      </p:graphicFrame>
      <p:sp>
        <p:nvSpPr>
          <p:cNvPr id="5" name="圆角矩形 4"/>
          <p:cNvSpPr/>
          <p:nvPr/>
        </p:nvSpPr>
        <p:spPr>
          <a:xfrm>
            <a:off x="8406622" y="3600450"/>
            <a:ext cx="1714512" cy="1714512"/>
          </a:xfrm>
          <a:prstGeom prst="roundRect">
            <a:avLst/>
          </a:prstGeom>
          <a:noFill/>
          <a:ln w="28575">
            <a:solidFill>
              <a:srgbClr val="FF99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1"/>
          <p:cNvSpPr>
            <a:spLocks noChangeArrowheads="1"/>
          </p:cNvSpPr>
          <p:nvPr/>
        </p:nvSpPr>
        <p:spPr bwMode="auto">
          <a:xfrm>
            <a:off x="334128" y="5672152"/>
            <a:ext cx="11644394" cy="830997"/>
          </a:xfrm>
          <a:prstGeom prst="rect">
            <a:avLst/>
          </a:prstGeom>
          <a:noFill/>
          <a:ln w="9525">
            <a:solidFill>
              <a:srgbClr val="FF66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宋体" pitchFamily="2" charset="-122"/>
                <a:cs typeface="fangsong_gb2312"/>
              </a:rPr>
              <a:t>        列车收到</a:t>
            </a:r>
            <a:r>
              <a:rPr lang="zh-CN" altLang="en-US" sz="2400" b="1" kern="0" dirty="0" smtClean="0">
                <a:solidFill>
                  <a:srgbClr val="FF9900"/>
                </a:solidFill>
                <a:latin typeface="Times New Roman" pitchFamily="18" charset="0"/>
                <a:ea typeface="宋体" pitchFamily="2" charset="-122"/>
                <a:cs typeface="fangsong_gb2312"/>
              </a:rPr>
              <a:t>站台标志器</a:t>
            </a:r>
            <a:r>
              <a:rPr lang="zh-CN" altLang="en-US" sz="2400" b="1" kern="0" dirty="0" smtClean="0">
                <a:solidFill>
                  <a:srgbClr val="333399"/>
                </a:solidFill>
                <a:latin typeface="Times New Roman" pitchFamily="18" charset="0"/>
                <a:ea typeface="宋体" pitchFamily="2" charset="-122"/>
                <a:cs typeface="fangsong_gb2312"/>
              </a:rPr>
              <a:t>发送来的校正信息时，即转入停车模式。产生第四制动模式曲线，列车再次缓解制动控制。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6" name="TextBox 5"/>
          <p:cNvSpPr txBox="1"/>
          <p:nvPr/>
        </p:nvSpPr>
        <p:spPr>
          <a:xfrm>
            <a:off x="334128"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3</a:t>
            </a:r>
            <a:r>
              <a:rPr lang="zh-CN" altLang="en-US" sz="2400" b="1" dirty="0" smtClean="0">
                <a:solidFill>
                  <a:srgbClr val="333399"/>
                </a:solidFill>
                <a:latin typeface="Times New Roman" pitchFamily="18" charset="0"/>
                <a:ea typeface="+mj-ea"/>
                <a:cs typeface="Times New Roman" pitchFamily="18" charset="0"/>
              </a:rPr>
              <a:t>）车站定位停车</a:t>
            </a:r>
          </a:p>
        </p:txBody>
      </p:sp>
      <p:graphicFrame>
        <p:nvGraphicFramePr>
          <p:cNvPr id="7" name="Object 4"/>
          <p:cNvGraphicFramePr>
            <a:graphicFrameLocks noChangeAspect="1"/>
          </p:cNvGraphicFramePr>
          <p:nvPr/>
        </p:nvGraphicFramePr>
        <p:xfrm>
          <a:off x="71406" y="1774519"/>
          <a:ext cx="7072362" cy="4869191"/>
        </p:xfrm>
        <a:graphic>
          <a:graphicData uri="http://schemas.openxmlformats.org/presentationml/2006/ole">
            <p:oleObj spid="_x0000_s8194" name="Visio" r:id="rId3" imgW="3638550" imgH="2503170" progId="">
              <p:embed/>
            </p:oleObj>
          </a:graphicData>
        </a:graphic>
      </p:graphicFrame>
      <p:sp>
        <p:nvSpPr>
          <p:cNvPr id="8" name="矩形 7"/>
          <p:cNvSpPr/>
          <p:nvPr/>
        </p:nvSpPr>
        <p:spPr>
          <a:xfrm>
            <a:off x="6406358" y="1885938"/>
            <a:ext cx="5214974" cy="2775760"/>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333399"/>
                </a:solidFill>
                <a:effectLst/>
                <a:uLnTx/>
                <a:uFillTx/>
                <a:latin typeface="+mj-ea"/>
                <a:ea typeface="+mj-ea"/>
              </a:rPr>
              <a:t>    经多次制动、缓解控制，确保列车定位停车的精度控制在规定的范围之内，当车载定位天线与地面定位天线对齐时，立即实全常用制动，将车停住。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）车门控制</a:t>
            </a:r>
          </a:p>
        </p:txBody>
      </p:sp>
      <p:sp>
        <p:nvSpPr>
          <p:cNvPr id="4" name="Rectangle 1"/>
          <p:cNvSpPr>
            <a:spLocks noChangeArrowheads="1"/>
          </p:cNvSpPr>
          <p:nvPr/>
        </p:nvSpPr>
        <p:spPr bwMode="auto">
          <a:xfrm>
            <a:off x="428596" y="2000240"/>
            <a:ext cx="11192735" cy="16842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zh-CN" altLang="en-US" sz="2400" b="1" kern="0" dirty="0" smtClean="0">
                <a:solidFill>
                  <a:srgbClr val="333399"/>
                </a:solidFill>
                <a:latin typeface="Times New Roman" pitchFamily="18" charset="0"/>
                <a:ea typeface="+mj-ea"/>
                <a:cs typeface="Times New Roman" pitchFamily="18" charset="0"/>
              </a:rPr>
              <a:t>         </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只有在自动模式下才执行车门开启，在手动模式下由驾驶员进行车门操作。列车的定位天线连接至车辆定位器和接收器，车站站台定位环线位于线路中央，连接站台定位发送器和接收器。</a:t>
            </a:r>
          </a:p>
        </p:txBody>
      </p:sp>
      <p:pic>
        <p:nvPicPr>
          <p:cNvPr id="5" name="Picture 4" descr="d:\360浏览器\360\360se\360se6\User Data\temp\1609719673.jpg"/>
          <p:cNvPicPr>
            <a:picLocks noChangeAspect="1" noChangeArrowheads="1"/>
          </p:cNvPicPr>
          <p:nvPr/>
        </p:nvPicPr>
        <p:blipFill>
          <a:blip r:embed="rId2"/>
          <a:srcRect t="4878"/>
          <a:stretch>
            <a:fillRect/>
          </a:stretch>
        </p:blipFill>
        <p:spPr bwMode="auto">
          <a:xfrm>
            <a:off x="5834854" y="3743326"/>
            <a:ext cx="4071966" cy="2786082"/>
          </a:xfrm>
          <a:prstGeom prst="rect">
            <a:avLst/>
          </a:prstGeom>
          <a:noFill/>
        </p:spPr>
      </p:pic>
      <p:pic>
        <p:nvPicPr>
          <p:cNvPr id="6" name="Picture 2" descr="d:\360浏览器\360\360se\360se6\User Data\temp\2008106183126381_2.jpg"/>
          <p:cNvPicPr>
            <a:picLocks noChangeAspect="1" noChangeArrowheads="1"/>
          </p:cNvPicPr>
          <p:nvPr/>
        </p:nvPicPr>
        <p:blipFill>
          <a:blip r:embed="rId3"/>
          <a:srcRect/>
          <a:stretch>
            <a:fillRect/>
          </a:stretch>
        </p:blipFill>
        <p:spPr bwMode="auto">
          <a:xfrm>
            <a:off x="1048508" y="3814764"/>
            <a:ext cx="4286280" cy="2678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334128" y="1100120"/>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）车门控制</a:t>
            </a:r>
          </a:p>
        </p:txBody>
      </p:sp>
      <p:pic>
        <p:nvPicPr>
          <p:cNvPr id="4" name="Picture 2" descr="d:\360浏览器\360\360se\360se6\User Data\temp\1340586879286.jpg"/>
          <p:cNvPicPr>
            <a:picLocks noChangeAspect="1" noChangeArrowheads="1"/>
          </p:cNvPicPr>
          <p:nvPr/>
        </p:nvPicPr>
        <p:blipFill>
          <a:blip r:embed="rId2"/>
          <a:srcRect/>
          <a:stretch>
            <a:fillRect/>
          </a:stretch>
        </p:blipFill>
        <p:spPr bwMode="auto">
          <a:xfrm>
            <a:off x="1119946" y="1957376"/>
            <a:ext cx="9513270" cy="4857784"/>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334128" y="117155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）车门控制</a:t>
            </a:r>
          </a:p>
        </p:txBody>
      </p:sp>
      <p:pic>
        <p:nvPicPr>
          <p:cNvPr id="4" name="Picture 2" descr="d:\360浏览器\360\360se\360se6\User Data\temp\2012040115410940765796976.jpg"/>
          <p:cNvPicPr>
            <a:picLocks noChangeAspect="1" noChangeArrowheads="1"/>
          </p:cNvPicPr>
          <p:nvPr/>
        </p:nvPicPr>
        <p:blipFill>
          <a:blip r:embed="rId2"/>
          <a:srcRect/>
          <a:stretch>
            <a:fillRect/>
          </a:stretch>
        </p:blipFill>
        <p:spPr bwMode="auto">
          <a:xfrm>
            <a:off x="905632" y="1885938"/>
            <a:ext cx="9736688" cy="4857784"/>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24299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4</a:t>
            </a:r>
            <a:r>
              <a:rPr lang="zh-CN" altLang="en-US" sz="2400" b="1" dirty="0" smtClean="0">
                <a:solidFill>
                  <a:srgbClr val="333399"/>
                </a:solidFill>
                <a:latin typeface="Times New Roman" pitchFamily="18" charset="0"/>
                <a:ea typeface="+mj-ea"/>
                <a:cs typeface="Times New Roman" pitchFamily="18" charset="0"/>
              </a:rPr>
              <a:t>）车门控制</a:t>
            </a:r>
          </a:p>
        </p:txBody>
      </p:sp>
      <p:pic>
        <p:nvPicPr>
          <p:cNvPr id="4" name="Picture 2" descr="d:\360浏览器\360\360se\360se6\User Data\temp\13461889418145427.jpg"/>
          <p:cNvPicPr>
            <a:picLocks noChangeAspect="1" noChangeArrowheads="1"/>
          </p:cNvPicPr>
          <p:nvPr/>
        </p:nvPicPr>
        <p:blipFill>
          <a:blip r:embed="rId2"/>
          <a:srcRect/>
          <a:stretch>
            <a:fillRect/>
          </a:stretch>
        </p:blipFill>
        <p:spPr bwMode="auto">
          <a:xfrm>
            <a:off x="834194" y="1957376"/>
            <a:ext cx="9572692" cy="4786346"/>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469449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四、</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系统基本工作原理</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TextBox 2"/>
          <p:cNvSpPr txBox="1"/>
          <p:nvPr/>
        </p:nvSpPr>
        <p:spPr>
          <a:xfrm>
            <a:off x="405566" y="1314434"/>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5</a:t>
            </a:r>
            <a:r>
              <a:rPr lang="zh-CN" altLang="en-US" sz="2400" b="1" dirty="0" smtClean="0">
                <a:solidFill>
                  <a:srgbClr val="333399"/>
                </a:solidFill>
                <a:latin typeface="Times New Roman" pitchFamily="18" charset="0"/>
                <a:ea typeface="+mj-ea"/>
                <a:cs typeface="Times New Roman" pitchFamily="18" charset="0"/>
              </a:rPr>
              <a:t>）轨旁</a:t>
            </a:r>
            <a:r>
              <a:rPr lang="en-US" altLang="zh-CN" sz="2400" b="1" dirty="0" smtClean="0">
                <a:solidFill>
                  <a:srgbClr val="333399"/>
                </a:solidFill>
                <a:latin typeface="Times New Roman" pitchFamily="18" charset="0"/>
                <a:ea typeface="+mj-ea"/>
                <a:cs typeface="Times New Roman" pitchFamily="18" charset="0"/>
              </a:rPr>
              <a:t>/</a:t>
            </a:r>
            <a:r>
              <a:rPr lang="zh-CN" altLang="en-US" sz="2400" b="1" dirty="0" smtClean="0">
                <a:solidFill>
                  <a:srgbClr val="333399"/>
                </a:solidFill>
                <a:latin typeface="Times New Roman" pitchFamily="18" charset="0"/>
                <a:ea typeface="+mj-ea"/>
                <a:cs typeface="Times New Roman" pitchFamily="18" charset="0"/>
              </a:rPr>
              <a:t>列车数据交换</a:t>
            </a:r>
          </a:p>
        </p:txBody>
      </p:sp>
      <p:sp>
        <p:nvSpPr>
          <p:cNvPr id="4" name="Rectangle 1"/>
          <p:cNvSpPr>
            <a:spLocks noChangeArrowheads="1"/>
          </p:cNvSpPr>
          <p:nvPr/>
        </p:nvSpPr>
        <p:spPr bwMode="auto">
          <a:xfrm>
            <a:off x="477004" y="1885938"/>
            <a:ext cx="1150151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latin typeface="Times New Roman" pitchFamily="18" charset="0"/>
                <a:ea typeface="+mj-ea"/>
                <a:cs typeface="Times New Roman" pitchFamily="18" charset="0"/>
              </a:rPr>
              <a:t>        列车与轨旁的通信是非安全的。任何情况下控制中心需要与列车通信时，轨旁设备都作为数据交换的接口。</a:t>
            </a:r>
          </a:p>
        </p:txBody>
      </p:sp>
      <p:grpSp>
        <p:nvGrpSpPr>
          <p:cNvPr id="5" name="组合 6"/>
          <p:cNvGrpSpPr/>
          <p:nvPr/>
        </p:nvGrpSpPr>
        <p:grpSpPr>
          <a:xfrm>
            <a:off x="1977202" y="3002687"/>
            <a:ext cx="3357586" cy="642942"/>
            <a:chOff x="428596" y="1214422"/>
            <a:chExt cx="1857388" cy="642942"/>
          </a:xfrm>
          <a:scene3d>
            <a:camera prst="orthographicFront">
              <a:rot lat="0" lon="0" rev="0"/>
            </a:camera>
            <a:lightRig rig="glow" dir="t">
              <a:rot lat="0" lon="0" rev="4800000"/>
            </a:lightRig>
          </a:scene3d>
        </p:grpSpPr>
        <p:sp>
          <p:nvSpPr>
            <p:cNvPr id="6" name="圆角矩形 5"/>
            <p:cNvSpPr/>
            <p:nvPr/>
          </p:nvSpPr>
          <p:spPr>
            <a:xfrm>
              <a:off x="428596" y="1214422"/>
              <a:ext cx="1857388" cy="642942"/>
            </a:xfrm>
            <a:prstGeom prst="roundRect">
              <a:avLst/>
            </a:prstGeom>
            <a:solidFill>
              <a:srgbClr val="00B050"/>
            </a:solidFill>
            <a:ln w="12700" cap="flat" cmpd="sng" algn="ctr">
              <a:noFill/>
              <a:prstDash val="solid"/>
            </a:ln>
            <a:effectLst>
              <a:outerShdw blurRad="190500" dist="228600" dir="2700000" algn="ctr">
                <a:srgbClr val="000000">
                  <a:alpha val="30000"/>
                </a:srgbClr>
              </a:outerShdw>
            </a:effectLst>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7" name="矩形 6"/>
            <p:cNvSpPr/>
            <p:nvPr/>
          </p:nvSpPr>
          <p:spPr>
            <a:xfrm>
              <a:off x="547153" y="1285860"/>
              <a:ext cx="1699312" cy="461665"/>
            </a:xfrm>
            <a:prstGeom prst="rect">
              <a:avLst/>
            </a:prstGeom>
            <a:ln>
              <a:noFill/>
            </a:ln>
            <a:effectLst>
              <a:outerShdw blurRad="190500" dist="228600" dir="2700000" algn="ctr">
                <a:srgbClr val="000000">
                  <a:alpha val="30000"/>
                </a:srgbClr>
              </a:outerShdw>
            </a:effectLst>
            <a:sp3d prstMaterial="matte">
              <a:bevelT w="127000" h="63500"/>
            </a:sp3d>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rPr>
                <a:t>列车发到轨旁的数据</a:t>
              </a:r>
            </a:p>
          </p:txBody>
        </p:sp>
      </p:grpSp>
      <p:grpSp>
        <p:nvGrpSpPr>
          <p:cNvPr id="8" name="组合 6"/>
          <p:cNvGrpSpPr/>
          <p:nvPr/>
        </p:nvGrpSpPr>
        <p:grpSpPr>
          <a:xfrm>
            <a:off x="5834854" y="3002687"/>
            <a:ext cx="3357586" cy="642942"/>
            <a:chOff x="428596" y="1214422"/>
            <a:chExt cx="1857388" cy="642942"/>
          </a:xfrm>
          <a:scene3d>
            <a:camera prst="orthographicFront">
              <a:rot lat="0" lon="0" rev="0"/>
            </a:camera>
            <a:lightRig rig="glow" dir="t">
              <a:rot lat="0" lon="0" rev="4800000"/>
            </a:lightRig>
          </a:scene3d>
        </p:grpSpPr>
        <p:sp>
          <p:nvSpPr>
            <p:cNvPr id="9" name="圆角矩形 8"/>
            <p:cNvSpPr/>
            <p:nvPr/>
          </p:nvSpPr>
          <p:spPr>
            <a:xfrm>
              <a:off x="428596" y="1214422"/>
              <a:ext cx="1857388" cy="642942"/>
            </a:xfrm>
            <a:prstGeom prst="roundRect">
              <a:avLst/>
            </a:prstGeom>
            <a:solidFill>
              <a:srgbClr val="FF9900"/>
            </a:solidFill>
            <a:ln w="12700" cap="flat" cmpd="sng" algn="ctr">
              <a:noFill/>
              <a:prstDash val="solid"/>
            </a:ln>
            <a:effectLst>
              <a:outerShdw blurRad="190500" dist="228600" dir="2700000" algn="ctr">
                <a:srgbClr val="000000">
                  <a:alpha val="30000"/>
                </a:srgbClr>
              </a:outerShdw>
            </a:effectLst>
            <a:sp3d prstMaterial="matte">
              <a:bevelT w="127000" h="635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mj-ea"/>
                <a:ea typeface="+mj-ea"/>
                <a:cs typeface="+mn-cs"/>
              </a:endParaRPr>
            </a:p>
          </p:txBody>
        </p:sp>
        <p:sp>
          <p:nvSpPr>
            <p:cNvPr id="10" name="矩形 9"/>
            <p:cNvSpPr/>
            <p:nvPr/>
          </p:nvSpPr>
          <p:spPr>
            <a:xfrm>
              <a:off x="547153" y="1285860"/>
              <a:ext cx="1659794" cy="461665"/>
            </a:xfrm>
            <a:prstGeom prst="rect">
              <a:avLst/>
            </a:prstGeom>
            <a:ln>
              <a:noFill/>
            </a:ln>
            <a:effectLst>
              <a:outerShdw blurRad="190500" dist="228600" dir="2700000" algn="ctr">
                <a:srgbClr val="000000">
                  <a:alpha val="30000"/>
                </a:srgbClr>
              </a:outerShdw>
            </a:effectLst>
            <a:sp3d prstMaterial="matte">
              <a:bevelT w="127000" h="63500"/>
            </a:sp3d>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mj-ea"/>
                  <a:ea typeface="+mj-ea"/>
                </a:rPr>
                <a:t>轨旁发到列车的数据</a:t>
              </a:r>
              <a:endParaRPr kumimoji="0" lang="zh-CN" altLang="en-US" sz="2400" b="1" i="0" u="none" strike="noStrike" kern="0" cap="none" spc="0" normalizeH="0" baseline="0" noProof="0" dirty="0">
                <a:ln>
                  <a:noFill/>
                </a:ln>
                <a:solidFill>
                  <a:sysClr val="window" lastClr="FFFFFF"/>
                </a:solidFill>
                <a:effectLst/>
                <a:uLnTx/>
                <a:uFillTx/>
                <a:latin typeface="+mj-ea"/>
                <a:ea typeface="+mj-ea"/>
              </a:endParaRPr>
            </a:p>
          </p:txBody>
        </p:sp>
      </p:grpSp>
      <p:sp>
        <p:nvSpPr>
          <p:cNvPr id="11" name="TextBox 10"/>
          <p:cNvSpPr txBox="1"/>
          <p:nvPr/>
        </p:nvSpPr>
        <p:spPr>
          <a:xfrm>
            <a:off x="548442" y="3671888"/>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6</a:t>
            </a:r>
            <a:r>
              <a:rPr lang="zh-CN" altLang="en-US" sz="2400" b="1" dirty="0" smtClean="0">
                <a:solidFill>
                  <a:srgbClr val="333399"/>
                </a:solidFill>
                <a:latin typeface="Times New Roman" pitchFamily="18" charset="0"/>
                <a:ea typeface="+mj-ea"/>
                <a:cs typeface="Times New Roman" pitchFamily="18" charset="0"/>
              </a:rPr>
              <a:t>）性能等级</a:t>
            </a:r>
          </a:p>
        </p:txBody>
      </p:sp>
      <p:sp>
        <p:nvSpPr>
          <p:cNvPr id="12" name="Rectangle 1"/>
          <p:cNvSpPr>
            <a:spLocks noChangeArrowheads="1"/>
          </p:cNvSpPr>
          <p:nvPr/>
        </p:nvSpPr>
        <p:spPr bwMode="auto">
          <a:xfrm>
            <a:off x="619880" y="4243392"/>
            <a:ext cx="1150151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solidFill>
                  <a:srgbClr val="333399"/>
                </a:solidFill>
                <a:latin typeface="Times New Roman" pitchFamily="18" charset="0"/>
                <a:ea typeface="+mj-ea"/>
                <a:cs typeface="Times New Roman" pitchFamily="18" charset="0"/>
              </a:rPr>
              <a:t>        </a:t>
            </a:r>
            <a:r>
              <a:rPr lang="zh-CN" altLang="en-US" sz="2400" b="1" kern="0" dirty="0" smtClean="0">
                <a:latin typeface="Times New Roman" pitchFamily="18" charset="0"/>
                <a:ea typeface="+mj-ea"/>
                <a:cs typeface="Times New Roman" pitchFamily="18" charset="0"/>
              </a:rPr>
              <a:t>性能等级是列车标识的一部分，可被中央</a:t>
            </a:r>
            <a:r>
              <a:rPr lang="en-US" altLang="zh-CN" sz="2400" b="1" kern="0" dirty="0" smtClean="0">
                <a:latin typeface="Times New Roman" pitchFamily="18" charset="0"/>
                <a:ea typeface="+mj-ea"/>
                <a:cs typeface="Times New Roman" pitchFamily="18" charset="0"/>
              </a:rPr>
              <a:t>ATC</a:t>
            </a:r>
            <a:r>
              <a:rPr lang="zh-CN" altLang="en-US" sz="2400" b="1" kern="0" dirty="0" smtClean="0">
                <a:latin typeface="Times New Roman" pitchFamily="18" charset="0"/>
                <a:ea typeface="+mj-ea"/>
                <a:cs typeface="Times New Roman" pitchFamily="18" charset="0"/>
              </a:rPr>
              <a:t>修改，从轨旁接收。由速度限制、命令的加速、预定的减速构成。</a:t>
            </a:r>
          </a:p>
        </p:txBody>
      </p:sp>
      <p:sp>
        <p:nvSpPr>
          <p:cNvPr id="13" name="TextBox 12"/>
          <p:cNvSpPr txBox="1"/>
          <p:nvPr/>
        </p:nvSpPr>
        <p:spPr>
          <a:xfrm>
            <a:off x="548442" y="5172086"/>
            <a:ext cx="8286808" cy="461665"/>
          </a:xfrm>
          <a:prstGeom prst="rect">
            <a:avLst/>
          </a:prstGeom>
          <a:noFill/>
        </p:spPr>
        <p:txBody>
          <a:bodyPr wrap="square" rtlCol="0">
            <a:spAutoFit/>
          </a:bodyPr>
          <a:lstStyle/>
          <a:p>
            <a:r>
              <a:rPr lang="zh-CN" altLang="en-US" sz="2400" b="1" dirty="0" smtClean="0">
                <a:solidFill>
                  <a:srgbClr val="333399"/>
                </a:solidFill>
                <a:latin typeface="Times New Roman" pitchFamily="18" charset="0"/>
                <a:ea typeface="+mj-ea"/>
                <a:cs typeface="Times New Roman" pitchFamily="18" charset="0"/>
              </a:rPr>
              <a:t>（</a:t>
            </a:r>
            <a:r>
              <a:rPr lang="en-US" altLang="zh-CN" sz="2400" b="1" dirty="0" smtClean="0">
                <a:solidFill>
                  <a:srgbClr val="333399"/>
                </a:solidFill>
                <a:latin typeface="Times New Roman" pitchFamily="18" charset="0"/>
                <a:ea typeface="+mj-ea"/>
                <a:cs typeface="Times New Roman" pitchFamily="18" charset="0"/>
              </a:rPr>
              <a:t>7</a:t>
            </a:r>
            <a:r>
              <a:rPr lang="zh-CN" altLang="en-US" sz="2400" b="1" dirty="0" smtClean="0">
                <a:solidFill>
                  <a:srgbClr val="333399"/>
                </a:solidFill>
                <a:latin typeface="Times New Roman" pitchFamily="18" charset="0"/>
                <a:ea typeface="+mj-ea"/>
                <a:cs typeface="Times New Roman" pitchFamily="18" charset="0"/>
              </a:rPr>
              <a:t>）滑行模式</a:t>
            </a:r>
          </a:p>
        </p:txBody>
      </p:sp>
      <p:sp>
        <p:nvSpPr>
          <p:cNvPr id="14" name="Rectangle 1"/>
          <p:cNvSpPr>
            <a:spLocks noChangeArrowheads="1"/>
          </p:cNvSpPr>
          <p:nvPr/>
        </p:nvSpPr>
        <p:spPr bwMode="auto">
          <a:xfrm>
            <a:off x="691318" y="5957904"/>
            <a:ext cx="1128720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zh-CN" altLang="en-US" sz="2400" b="1" kern="0" dirty="0" smtClean="0">
                <a:latin typeface="Times New Roman" pitchFamily="18" charset="0"/>
                <a:ea typeface="+mj-ea"/>
                <a:cs typeface="Times New Roman" pitchFamily="18" charset="0"/>
              </a:rPr>
              <a:t>        一种额外的性能等级，其要求是级别</a:t>
            </a:r>
            <a:r>
              <a:rPr lang="en-US" altLang="zh-CN" sz="2400" b="1" kern="0" dirty="0" smtClean="0">
                <a:latin typeface="Times New Roman" pitchFamily="18" charset="0"/>
                <a:ea typeface="+mj-ea"/>
                <a:cs typeface="Times New Roman" pitchFamily="18" charset="0"/>
              </a:rPr>
              <a:t>l</a:t>
            </a:r>
            <a:r>
              <a:rPr lang="zh-CN" altLang="en-US" sz="2400" b="1" kern="0" dirty="0" smtClean="0">
                <a:latin typeface="Times New Roman" pitchFamily="18" charset="0"/>
                <a:ea typeface="+mj-ea"/>
                <a:cs typeface="Times New Roman" pitchFamily="18" charset="0"/>
              </a:rPr>
              <a:t>到</a:t>
            </a:r>
            <a:r>
              <a:rPr lang="en-US" altLang="zh-CN" sz="2400" b="1" kern="0" dirty="0" smtClean="0">
                <a:latin typeface="Times New Roman" pitchFamily="18" charset="0"/>
                <a:ea typeface="+mj-ea"/>
                <a:cs typeface="Times New Roman" pitchFamily="18" charset="0"/>
              </a:rPr>
              <a:t>5</a:t>
            </a:r>
            <a:r>
              <a:rPr lang="zh-CN" altLang="en-US" sz="2400" b="1" kern="0" dirty="0" smtClean="0">
                <a:latin typeface="Times New Roman" pitchFamily="18" charset="0"/>
                <a:ea typeface="+mj-ea"/>
                <a:cs typeface="Times New Roman" pitchFamily="18" charset="0"/>
              </a:rPr>
              <a:t>处于有效状态，并且当申请滑行时，目标速度大于</a:t>
            </a:r>
            <a:r>
              <a:rPr lang="en-US" altLang="zh-CN" sz="2400" b="1" kern="0" dirty="0" smtClean="0">
                <a:latin typeface="Times New Roman" pitchFamily="18" charset="0"/>
                <a:ea typeface="+mj-ea"/>
                <a:cs typeface="Times New Roman" pitchFamily="18" charset="0"/>
              </a:rPr>
              <a:t>40 km/h</a:t>
            </a:r>
            <a:r>
              <a:rPr lang="zh-CN" altLang="en-US" sz="2400" b="1" kern="0" dirty="0" smtClean="0">
                <a:latin typeface="Times New Roman" pitchFamily="18" charset="0"/>
                <a:ea typeface="+mj-ea"/>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1" grpId="0"/>
      <p:bldP spid="12" grpId="0"/>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070" y="314302"/>
            <a:ext cx="396038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五、</a:t>
            </a:r>
            <a:r>
              <a:rPr lang="en-US" altLang="zh-CN" sz="2800" b="1" dirty="0" smtClean="0">
                <a:solidFill>
                  <a:srgbClr val="0070C0"/>
                </a:solidFill>
                <a:latin typeface="微软雅黑" pitchFamily="34" charset="-122"/>
                <a:ea typeface="微软雅黑" pitchFamily="34" charset="-122"/>
                <a:sym typeface="Arial" pitchFamily="34" charset="0"/>
              </a:rPr>
              <a:t> ATP</a:t>
            </a:r>
            <a:r>
              <a:rPr lang="zh-CN" altLang="en-US" sz="2800" b="1" dirty="0" smtClean="0">
                <a:solidFill>
                  <a:srgbClr val="0070C0"/>
                </a:solidFill>
                <a:latin typeface="微软雅黑" pitchFamily="34" charset="-122"/>
                <a:ea typeface="微软雅黑" pitchFamily="34" charset="-122"/>
                <a:sym typeface="Arial" pitchFamily="34" charset="0"/>
              </a:rPr>
              <a:t>与</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的关系</a:t>
            </a:r>
            <a:endParaRPr lang="zh-CN" altLang="en-US" sz="2800" b="1" dirty="0">
              <a:solidFill>
                <a:srgbClr val="0070C0"/>
              </a:solidFill>
              <a:latin typeface="微软雅黑" pitchFamily="34" charset="-122"/>
              <a:ea typeface="微软雅黑" pitchFamily="34" charset="-122"/>
              <a:sym typeface="Arial" pitchFamily="34" charset="0"/>
            </a:endParaRPr>
          </a:p>
        </p:txBody>
      </p:sp>
      <p:sp>
        <p:nvSpPr>
          <p:cNvPr id="3" name="Rectangle 1"/>
          <p:cNvSpPr>
            <a:spLocks noChangeArrowheads="1"/>
          </p:cNvSpPr>
          <p:nvPr/>
        </p:nvSpPr>
        <p:spPr bwMode="auto">
          <a:xfrm>
            <a:off x="405566" y="1314434"/>
            <a:ext cx="11215766" cy="11302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defRPr/>
            </a:pPr>
            <a:r>
              <a:rPr lang="zh-CN" altLang="en-US" sz="2400" b="1" kern="0" dirty="0" smtClean="0">
                <a:latin typeface="Times New Roman" pitchFamily="18" charset="0"/>
                <a:ea typeface="+mj-ea"/>
                <a:cs typeface="Times New Roman" pitchFamily="18" charset="0"/>
              </a:rPr>
              <a:t>         </a:t>
            </a:r>
            <a:r>
              <a:rPr lang="en-US" altLang="zh-CN" sz="2400" b="1" kern="0" dirty="0" smtClean="0">
                <a:latin typeface="Times New Roman" pitchFamily="18" charset="0"/>
                <a:ea typeface="+mj-ea"/>
                <a:cs typeface="Times New Roman" pitchFamily="18" charset="0"/>
              </a:rPr>
              <a:t>ATP</a:t>
            </a:r>
            <a:r>
              <a:rPr lang="zh-CN" altLang="en-US" sz="2400" b="1" kern="0" dirty="0" smtClean="0">
                <a:latin typeface="Times New Roman" pitchFamily="18" charset="0"/>
                <a:ea typeface="+mj-ea"/>
                <a:cs typeface="Times New Roman" pitchFamily="18" charset="0"/>
              </a:rPr>
              <a:t>是</a:t>
            </a:r>
            <a:r>
              <a:rPr lang="en-US" altLang="zh-CN" sz="2400" b="1" kern="0" dirty="0" smtClean="0">
                <a:latin typeface="Times New Roman" pitchFamily="18" charset="0"/>
                <a:ea typeface="+mj-ea"/>
                <a:cs typeface="Times New Roman" pitchFamily="18" charset="0"/>
              </a:rPr>
              <a:t>ATO</a:t>
            </a:r>
            <a:r>
              <a:rPr lang="zh-CN" altLang="en-US" sz="2400" b="1" kern="0" dirty="0" smtClean="0">
                <a:latin typeface="Times New Roman" pitchFamily="18" charset="0"/>
                <a:ea typeface="+mj-ea"/>
                <a:cs typeface="Times New Roman" pitchFamily="18" charset="0"/>
              </a:rPr>
              <a:t>的基础，</a:t>
            </a:r>
            <a:r>
              <a:rPr lang="en-US" altLang="zh-CN" sz="2400" b="1" kern="0" dirty="0" smtClean="0">
                <a:latin typeface="Times New Roman" pitchFamily="18" charset="0"/>
                <a:ea typeface="+mj-ea"/>
                <a:cs typeface="Times New Roman" pitchFamily="18" charset="0"/>
              </a:rPr>
              <a:t>ATO</a:t>
            </a:r>
            <a:r>
              <a:rPr lang="zh-CN" altLang="en-US" sz="2400" b="1" kern="0" dirty="0" smtClean="0">
                <a:latin typeface="Times New Roman" pitchFamily="18" charset="0"/>
                <a:ea typeface="+mj-ea"/>
                <a:cs typeface="Times New Roman" pitchFamily="18" charset="0"/>
              </a:rPr>
              <a:t>不能脱离</a:t>
            </a:r>
            <a:r>
              <a:rPr lang="en-US" altLang="zh-CN" sz="2400" b="1" kern="0" dirty="0" smtClean="0">
                <a:latin typeface="Times New Roman" pitchFamily="18" charset="0"/>
                <a:ea typeface="+mj-ea"/>
                <a:cs typeface="Times New Roman" pitchFamily="18" charset="0"/>
              </a:rPr>
              <a:t>ATP</a:t>
            </a:r>
            <a:r>
              <a:rPr lang="zh-CN" altLang="en-US" sz="2400" b="1" kern="0" dirty="0" smtClean="0">
                <a:latin typeface="Times New Roman" pitchFamily="18" charset="0"/>
                <a:ea typeface="+mj-ea"/>
                <a:cs typeface="Times New Roman" pitchFamily="18" charset="0"/>
              </a:rPr>
              <a:t>工作，</a:t>
            </a:r>
            <a:r>
              <a:rPr lang="en-US" altLang="zh-CN" sz="2400" b="1" kern="0" dirty="0" smtClean="0">
                <a:latin typeface="Times New Roman" pitchFamily="18" charset="0"/>
                <a:ea typeface="+mj-ea"/>
                <a:cs typeface="Times New Roman" pitchFamily="18" charset="0"/>
              </a:rPr>
              <a:t>ATO</a:t>
            </a:r>
            <a:r>
              <a:rPr lang="zh-CN" altLang="en-US" sz="2400" b="1" kern="0" dirty="0" smtClean="0">
                <a:latin typeface="Times New Roman" pitchFamily="18" charset="0"/>
                <a:ea typeface="+mj-ea"/>
                <a:cs typeface="Times New Roman" pitchFamily="18" charset="0"/>
              </a:rPr>
              <a:t>必须从</a:t>
            </a:r>
            <a:r>
              <a:rPr lang="en-US" altLang="zh-CN" sz="2400" b="1" kern="0" dirty="0" smtClean="0">
                <a:latin typeface="Times New Roman" pitchFamily="18" charset="0"/>
                <a:ea typeface="+mj-ea"/>
                <a:cs typeface="Times New Roman" pitchFamily="18" charset="0"/>
              </a:rPr>
              <a:t>ATP</a:t>
            </a:r>
            <a:r>
              <a:rPr lang="zh-CN" altLang="en-US" sz="2400" b="1" kern="0" dirty="0" smtClean="0">
                <a:latin typeface="Times New Roman" pitchFamily="18" charset="0"/>
                <a:ea typeface="+mj-ea"/>
                <a:cs typeface="Times New Roman" pitchFamily="18" charset="0"/>
              </a:rPr>
              <a:t>系统获得基础信息，只有在</a:t>
            </a:r>
            <a:r>
              <a:rPr lang="en-US" altLang="zh-CN" sz="2400" b="1" kern="0" dirty="0" smtClean="0">
                <a:latin typeface="Times New Roman" pitchFamily="18" charset="0"/>
                <a:ea typeface="+mj-ea"/>
                <a:cs typeface="Times New Roman" pitchFamily="18" charset="0"/>
              </a:rPr>
              <a:t>ATP</a:t>
            </a:r>
            <a:r>
              <a:rPr lang="zh-CN" altLang="en-US" sz="2400" b="1" kern="0" dirty="0" smtClean="0">
                <a:latin typeface="Times New Roman" pitchFamily="18" charset="0"/>
                <a:ea typeface="+mj-ea"/>
                <a:cs typeface="Times New Roman" pitchFamily="18" charset="0"/>
              </a:rPr>
              <a:t>的基础上才能实现</a:t>
            </a:r>
            <a:r>
              <a:rPr lang="en-US" altLang="zh-CN" sz="2400" b="1" kern="0" dirty="0" smtClean="0">
                <a:latin typeface="Times New Roman" pitchFamily="18" charset="0"/>
                <a:ea typeface="+mj-ea"/>
                <a:cs typeface="Times New Roman" pitchFamily="18" charset="0"/>
              </a:rPr>
              <a:t>ATO</a:t>
            </a:r>
            <a:r>
              <a:rPr lang="zh-CN" altLang="en-US" sz="2400" b="1" kern="0" dirty="0" smtClean="0">
                <a:latin typeface="Times New Roman" pitchFamily="18" charset="0"/>
                <a:ea typeface="+mj-ea"/>
                <a:cs typeface="Times New Roman" pitchFamily="18" charset="0"/>
              </a:rPr>
              <a:t>的功能，列车安全才有保证。</a:t>
            </a:r>
          </a:p>
        </p:txBody>
      </p:sp>
      <p:grpSp>
        <p:nvGrpSpPr>
          <p:cNvPr id="4" name="组合 3"/>
          <p:cNvGrpSpPr/>
          <p:nvPr/>
        </p:nvGrpSpPr>
        <p:grpSpPr>
          <a:xfrm>
            <a:off x="2265742" y="2786058"/>
            <a:ext cx="1704256" cy="1704256"/>
            <a:chOff x="1393" y="1485474"/>
            <a:chExt cx="1847132" cy="1847132"/>
          </a:xfrm>
          <a:scene3d>
            <a:camera prst="orthographicFront">
              <a:rot lat="0" lon="0" rev="0"/>
            </a:camera>
            <a:lightRig rig="glow" dir="t">
              <a:rot lat="0" lon="0" rev="14100000"/>
            </a:lightRig>
          </a:scene3d>
        </p:grpSpPr>
        <p:sp>
          <p:nvSpPr>
            <p:cNvPr id="5" name="椭圆 4"/>
            <p:cNvSpPr/>
            <p:nvPr/>
          </p:nvSpPr>
          <p:spPr>
            <a:xfrm>
              <a:off x="1393" y="1485474"/>
              <a:ext cx="1847132" cy="1847132"/>
            </a:xfrm>
            <a:prstGeom prst="ellipse">
              <a:avLst/>
            </a:prstGeom>
            <a:solidFill>
              <a:srgbClr val="4BACC6">
                <a:hueOff val="0"/>
                <a:satOff val="0"/>
                <a:lumOff val="0"/>
                <a:alphaOff val="0"/>
              </a:srgbClr>
            </a:solidFill>
            <a:ln w="12700" cap="flat" cmpd="sng" algn="ctr">
              <a:noFill/>
              <a:prstDash val="solid"/>
            </a:ln>
            <a:effectLst/>
            <a:sp3d prstMaterial="softEdge">
              <a:bevelT w="127000" prst="artDeco"/>
            </a:sp3d>
          </p:spPr>
        </p:sp>
        <p:sp>
          <p:nvSpPr>
            <p:cNvPr id="6" name="椭圆 4"/>
            <p:cNvSpPr/>
            <p:nvPr/>
          </p:nvSpPr>
          <p:spPr>
            <a:xfrm>
              <a:off x="271899" y="1755980"/>
              <a:ext cx="1306120" cy="1306120"/>
            </a:xfrm>
            <a:prstGeom prst="rect">
              <a:avLst/>
            </a:prstGeom>
            <a:noFill/>
            <a:ln>
              <a:noFill/>
            </a:ln>
            <a:effectLst/>
            <a:sp3d/>
          </p:spPr>
          <p:txBody>
            <a:bodyPr spcFirstLastPara="0" vert="horz" wrap="square" lIns="30480" tIns="30480" rIns="30480" bIns="3048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司机人工驾驶</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7" name="组合 6"/>
          <p:cNvGrpSpPr/>
          <p:nvPr/>
        </p:nvGrpSpPr>
        <p:grpSpPr>
          <a:xfrm>
            <a:off x="4202854" y="3173956"/>
            <a:ext cx="988468" cy="988468"/>
            <a:chOff x="1998513" y="1873372"/>
            <a:chExt cx="1071336" cy="1071336"/>
          </a:xfrm>
          <a:scene3d>
            <a:camera prst="orthographicFront">
              <a:rot lat="0" lon="0" rev="0"/>
            </a:camera>
            <a:lightRig rig="glow" dir="t">
              <a:rot lat="0" lon="0" rev="14100000"/>
            </a:lightRig>
          </a:scene3d>
        </p:grpSpPr>
        <p:sp>
          <p:nvSpPr>
            <p:cNvPr id="8" name="加号 7"/>
            <p:cNvSpPr/>
            <p:nvPr/>
          </p:nvSpPr>
          <p:spPr>
            <a:xfrm>
              <a:off x="1998513" y="1873372"/>
              <a:ext cx="1071336" cy="1071336"/>
            </a:xfrm>
            <a:prstGeom prst="mathPlus">
              <a:avLst/>
            </a:prstGeom>
            <a:solidFill>
              <a:srgbClr val="4BACC6">
                <a:hueOff val="0"/>
                <a:satOff val="0"/>
                <a:lumOff val="0"/>
                <a:alphaOff val="0"/>
              </a:srgbClr>
            </a:solidFill>
            <a:ln>
              <a:noFill/>
            </a:ln>
            <a:effectLst/>
            <a:sp3d prstMaterial="softEdge">
              <a:bevelT w="127000" prst="artDeco"/>
            </a:sp3d>
          </p:spPr>
        </p:sp>
        <p:sp>
          <p:nvSpPr>
            <p:cNvPr id="9" name="加号 6"/>
            <p:cNvSpPr/>
            <p:nvPr/>
          </p:nvSpPr>
          <p:spPr>
            <a:xfrm>
              <a:off x="2140519" y="2283051"/>
              <a:ext cx="787324" cy="251978"/>
            </a:xfrm>
            <a:prstGeom prst="rect">
              <a:avLst/>
            </a:prstGeom>
            <a:noFill/>
            <a:ln>
              <a:noFill/>
            </a:ln>
            <a:effectLst/>
            <a:sp3d/>
          </p:spPr>
          <p:txBody>
            <a:bodyPr spcFirstLastPara="0" vert="horz" wrap="square" lIns="0" tIns="0" rIns="0" bIns="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zh-CN" altLang="en-US" sz="2400" b="1" i="0" u="none" strike="noStrike" kern="1200" cap="none" spc="0" normalizeH="0" baseline="0" noProof="0">
                <a:ln>
                  <a:noFill/>
                </a:ln>
                <a:solidFill>
                  <a:sysClr val="window" lastClr="FFFFFF"/>
                </a:solidFill>
                <a:effectLst/>
                <a:uLnTx/>
                <a:uFillTx/>
                <a:latin typeface="Perpetua"/>
                <a:ea typeface="宋体"/>
                <a:cs typeface="+mn-cs"/>
              </a:endParaRPr>
            </a:p>
          </p:txBody>
        </p:sp>
      </p:grpSp>
      <p:grpSp>
        <p:nvGrpSpPr>
          <p:cNvPr id="10" name="组合 9"/>
          <p:cNvGrpSpPr/>
          <p:nvPr/>
        </p:nvGrpSpPr>
        <p:grpSpPr>
          <a:xfrm>
            <a:off x="5484186" y="2786058"/>
            <a:ext cx="1704256" cy="1704256"/>
            <a:chOff x="3219837" y="1485474"/>
            <a:chExt cx="1847132" cy="1847132"/>
          </a:xfrm>
          <a:scene3d>
            <a:camera prst="orthographicFront">
              <a:rot lat="0" lon="0" rev="0"/>
            </a:camera>
            <a:lightRig rig="glow" dir="t">
              <a:rot lat="0" lon="0" rev="14100000"/>
            </a:lightRig>
          </a:scene3d>
        </p:grpSpPr>
        <p:sp>
          <p:nvSpPr>
            <p:cNvPr id="11" name="椭圆 10"/>
            <p:cNvSpPr/>
            <p:nvPr/>
          </p:nvSpPr>
          <p:spPr>
            <a:xfrm>
              <a:off x="3219837" y="1485474"/>
              <a:ext cx="1847132" cy="1847132"/>
            </a:xfrm>
            <a:prstGeom prst="ellipse">
              <a:avLst/>
            </a:prstGeom>
            <a:solidFill>
              <a:srgbClr val="4BACC6">
                <a:hueOff val="-4966938"/>
                <a:satOff val="19906"/>
                <a:lumOff val="4314"/>
                <a:alphaOff val="0"/>
              </a:srgbClr>
            </a:solidFill>
            <a:ln w="12700" cap="flat" cmpd="sng" algn="ctr">
              <a:noFill/>
              <a:prstDash val="solid"/>
            </a:ln>
            <a:effectLst/>
            <a:sp3d prstMaterial="softEdge">
              <a:bevelT w="127000" prst="artDeco"/>
            </a:sp3d>
          </p:spPr>
        </p:sp>
        <p:sp>
          <p:nvSpPr>
            <p:cNvPr id="12" name="椭圆 8"/>
            <p:cNvSpPr/>
            <p:nvPr/>
          </p:nvSpPr>
          <p:spPr>
            <a:xfrm>
              <a:off x="3490343" y="1755980"/>
              <a:ext cx="1306120" cy="1306120"/>
            </a:xfrm>
            <a:prstGeom prst="rect">
              <a:avLst/>
            </a:prstGeom>
            <a:noFill/>
            <a:ln>
              <a:noFill/>
            </a:ln>
            <a:effectLst/>
            <a:sp3d/>
          </p:spPr>
          <p:txBody>
            <a:bodyPr spcFirstLastPara="0" vert="horz" wrap="square" lIns="30480" tIns="30480" rIns="30480" bIns="3048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en-US" altLang="zh-CN" sz="2400" b="1" i="0" u="none" strike="noStrike" kern="1200" cap="none" spc="0" normalizeH="0" baseline="0" noProof="0" dirty="0" smtClean="0">
                  <a:ln>
                    <a:noFill/>
                  </a:ln>
                  <a:solidFill>
                    <a:sysClr val="window" lastClr="FFFFFF"/>
                  </a:solidFill>
                  <a:effectLst/>
                  <a:uLnTx/>
                  <a:uFillTx/>
                  <a:latin typeface="Perpetua"/>
                  <a:ea typeface="宋体"/>
                  <a:cs typeface="+mn-cs"/>
                </a:rPr>
                <a:t>ATP</a:t>
              </a: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系统</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3" name="组合 12"/>
          <p:cNvGrpSpPr/>
          <p:nvPr/>
        </p:nvGrpSpPr>
        <p:grpSpPr>
          <a:xfrm>
            <a:off x="7421298" y="3173956"/>
            <a:ext cx="988468" cy="988468"/>
            <a:chOff x="5216957" y="1873372"/>
            <a:chExt cx="1071336" cy="1071336"/>
          </a:xfrm>
          <a:scene3d>
            <a:camera prst="orthographicFront">
              <a:rot lat="0" lon="0" rev="0"/>
            </a:camera>
            <a:lightRig rig="glow" dir="t">
              <a:rot lat="0" lon="0" rev="14100000"/>
            </a:lightRig>
          </a:scene3d>
        </p:grpSpPr>
        <p:sp>
          <p:nvSpPr>
            <p:cNvPr id="14" name="等于号 13"/>
            <p:cNvSpPr/>
            <p:nvPr/>
          </p:nvSpPr>
          <p:spPr>
            <a:xfrm>
              <a:off x="5216957" y="1873372"/>
              <a:ext cx="1071336" cy="1071336"/>
            </a:xfrm>
            <a:prstGeom prst="mathEqual">
              <a:avLst/>
            </a:prstGeom>
            <a:solidFill>
              <a:srgbClr val="4BACC6">
                <a:hueOff val="-9933876"/>
                <a:satOff val="39811"/>
                <a:lumOff val="8628"/>
                <a:alphaOff val="0"/>
              </a:srgbClr>
            </a:solidFill>
            <a:ln>
              <a:noFill/>
            </a:ln>
            <a:effectLst/>
            <a:sp3d prstMaterial="softEdge">
              <a:bevelT w="127000" prst="artDeco"/>
            </a:sp3d>
          </p:spPr>
        </p:sp>
        <p:sp>
          <p:nvSpPr>
            <p:cNvPr id="15" name="等于号 10"/>
            <p:cNvSpPr/>
            <p:nvPr/>
          </p:nvSpPr>
          <p:spPr>
            <a:xfrm>
              <a:off x="5358963" y="2094067"/>
              <a:ext cx="787324" cy="629946"/>
            </a:xfrm>
            <a:prstGeom prst="rect">
              <a:avLst/>
            </a:prstGeom>
            <a:noFill/>
            <a:ln>
              <a:noFill/>
            </a:ln>
            <a:effectLst/>
            <a:sp3d/>
          </p:spPr>
          <p:txBody>
            <a:bodyPr spcFirstLastPara="0" vert="horz" wrap="square" lIns="0" tIns="0" rIns="0" bIns="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zh-CN" altLang="en-US" sz="2400" b="1" i="0" u="none" strike="noStrike" kern="1200" cap="none" spc="0" normalizeH="0" baseline="0" noProof="0">
                <a:ln>
                  <a:noFill/>
                </a:ln>
                <a:solidFill>
                  <a:sysClr val="window" lastClr="FFFFFF"/>
                </a:solidFill>
                <a:effectLst/>
                <a:uLnTx/>
                <a:uFillTx/>
                <a:latin typeface="Perpetua"/>
                <a:ea typeface="宋体"/>
                <a:cs typeface="+mn-cs"/>
              </a:endParaRPr>
            </a:p>
          </p:txBody>
        </p:sp>
      </p:grpSp>
      <p:grpSp>
        <p:nvGrpSpPr>
          <p:cNvPr id="16" name="组合 15"/>
          <p:cNvGrpSpPr/>
          <p:nvPr/>
        </p:nvGrpSpPr>
        <p:grpSpPr>
          <a:xfrm>
            <a:off x="8702630" y="2786058"/>
            <a:ext cx="1704256" cy="1704256"/>
            <a:chOff x="6438281" y="1485474"/>
            <a:chExt cx="1847132" cy="1847132"/>
          </a:xfrm>
          <a:scene3d>
            <a:camera prst="orthographicFront">
              <a:rot lat="0" lon="0" rev="0"/>
            </a:camera>
            <a:lightRig rig="glow" dir="t">
              <a:rot lat="0" lon="0" rev="14100000"/>
            </a:lightRig>
          </a:scene3d>
        </p:grpSpPr>
        <p:sp>
          <p:nvSpPr>
            <p:cNvPr id="17" name="椭圆 16"/>
            <p:cNvSpPr/>
            <p:nvPr/>
          </p:nvSpPr>
          <p:spPr>
            <a:xfrm>
              <a:off x="6438281" y="1485474"/>
              <a:ext cx="1847132" cy="1847132"/>
            </a:xfrm>
            <a:prstGeom prst="ellipse">
              <a:avLst/>
            </a:prstGeom>
            <a:solidFill>
              <a:srgbClr val="4BACC6">
                <a:hueOff val="-9933876"/>
                <a:satOff val="39811"/>
                <a:lumOff val="8628"/>
                <a:alphaOff val="0"/>
              </a:srgbClr>
            </a:solidFill>
            <a:ln w="12700" cap="flat" cmpd="sng" algn="ctr">
              <a:noFill/>
              <a:prstDash val="solid"/>
            </a:ln>
            <a:effectLst/>
            <a:sp3d prstMaterial="softEdge">
              <a:bevelT w="127000" prst="artDeco"/>
            </a:sp3d>
          </p:spPr>
        </p:sp>
        <p:sp>
          <p:nvSpPr>
            <p:cNvPr id="18" name="椭圆 12"/>
            <p:cNvSpPr/>
            <p:nvPr/>
          </p:nvSpPr>
          <p:spPr>
            <a:xfrm>
              <a:off x="6708787" y="1755980"/>
              <a:ext cx="1306120" cy="1306120"/>
            </a:xfrm>
            <a:prstGeom prst="rect">
              <a:avLst/>
            </a:prstGeom>
            <a:noFill/>
            <a:ln>
              <a:noFill/>
            </a:ln>
            <a:effectLst/>
            <a:sp3d/>
          </p:spPr>
          <p:txBody>
            <a:bodyPr spcFirstLastPara="0" vert="horz" wrap="square" lIns="30480" tIns="30480" rIns="30480" bIns="3048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手动    驾驶</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9" name="组合 18"/>
          <p:cNvGrpSpPr/>
          <p:nvPr/>
        </p:nvGrpSpPr>
        <p:grpSpPr>
          <a:xfrm>
            <a:off x="2264348" y="4572008"/>
            <a:ext cx="1704256" cy="1704256"/>
            <a:chOff x="1393" y="1485474"/>
            <a:chExt cx="1847132" cy="1847132"/>
          </a:xfrm>
          <a:scene3d>
            <a:camera prst="orthographicFront">
              <a:rot lat="0" lon="0" rev="0"/>
            </a:camera>
            <a:lightRig rig="glow" dir="t">
              <a:rot lat="0" lon="0" rev="14100000"/>
            </a:lightRig>
          </a:scene3d>
        </p:grpSpPr>
        <p:sp>
          <p:nvSpPr>
            <p:cNvPr id="20" name="椭圆 19"/>
            <p:cNvSpPr/>
            <p:nvPr/>
          </p:nvSpPr>
          <p:spPr>
            <a:xfrm>
              <a:off x="1393" y="1485474"/>
              <a:ext cx="1847132" cy="1847132"/>
            </a:xfrm>
            <a:prstGeom prst="ellipse">
              <a:avLst/>
            </a:prstGeom>
            <a:solidFill>
              <a:srgbClr val="4BACC6">
                <a:hueOff val="0"/>
                <a:satOff val="0"/>
                <a:lumOff val="0"/>
                <a:alphaOff val="0"/>
              </a:srgbClr>
            </a:solidFill>
            <a:ln w="12700" cap="flat" cmpd="sng" algn="ctr">
              <a:noFill/>
              <a:prstDash val="solid"/>
            </a:ln>
            <a:effectLst/>
            <a:sp3d prstMaterial="softEdge">
              <a:bevelT w="127000" prst="artDeco"/>
            </a:sp3d>
          </p:spPr>
        </p:sp>
        <p:sp>
          <p:nvSpPr>
            <p:cNvPr id="21" name="椭圆 4"/>
            <p:cNvSpPr/>
            <p:nvPr/>
          </p:nvSpPr>
          <p:spPr>
            <a:xfrm>
              <a:off x="156247" y="1755980"/>
              <a:ext cx="1510315" cy="1306120"/>
            </a:xfrm>
            <a:prstGeom prst="rect">
              <a:avLst/>
            </a:prstGeom>
            <a:noFill/>
            <a:ln>
              <a:noFill/>
            </a:ln>
            <a:effectLst/>
            <a:sp3d/>
          </p:spPr>
          <p:txBody>
            <a:bodyPr spcFirstLastPara="0" vert="horz" wrap="square" lIns="30480" tIns="30480" rIns="30480" bIns="3048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en-US" altLang="zh-CN" sz="2400" b="1" i="0" u="none" strike="noStrike" kern="1200" cap="none" spc="0" normalizeH="0" baseline="0" noProof="0" dirty="0" smtClean="0">
                  <a:ln>
                    <a:noFill/>
                  </a:ln>
                  <a:solidFill>
                    <a:sysClr val="window" lastClr="FFFFFF"/>
                  </a:solidFill>
                  <a:effectLst/>
                  <a:uLnTx/>
                  <a:uFillTx/>
                  <a:latin typeface="Perpetua"/>
                  <a:ea typeface="宋体"/>
                  <a:cs typeface="+mn-cs"/>
                </a:rPr>
                <a:t>ATO</a:t>
              </a: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系统自动驾驶</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22" name="组合 21"/>
          <p:cNvGrpSpPr/>
          <p:nvPr/>
        </p:nvGrpSpPr>
        <p:grpSpPr>
          <a:xfrm>
            <a:off x="4201460" y="4959906"/>
            <a:ext cx="988468" cy="988468"/>
            <a:chOff x="1998513" y="1873372"/>
            <a:chExt cx="1071336" cy="1071336"/>
          </a:xfrm>
          <a:scene3d>
            <a:camera prst="orthographicFront">
              <a:rot lat="0" lon="0" rev="0"/>
            </a:camera>
            <a:lightRig rig="glow" dir="t">
              <a:rot lat="0" lon="0" rev="14100000"/>
            </a:lightRig>
          </a:scene3d>
        </p:grpSpPr>
        <p:sp>
          <p:nvSpPr>
            <p:cNvPr id="23" name="加号 22"/>
            <p:cNvSpPr/>
            <p:nvPr/>
          </p:nvSpPr>
          <p:spPr>
            <a:xfrm>
              <a:off x="1998513" y="1873372"/>
              <a:ext cx="1071336" cy="1071336"/>
            </a:xfrm>
            <a:prstGeom prst="mathPlus">
              <a:avLst/>
            </a:prstGeom>
            <a:solidFill>
              <a:srgbClr val="4BACC6">
                <a:hueOff val="0"/>
                <a:satOff val="0"/>
                <a:lumOff val="0"/>
                <a:alphaOff val="0"/>
              </a:srgbClr>
            </a:solidFill>
            <a:ln>
              <a:noFill/>
            </a:ln>
            <a:effectLst/>
            <a:sp3d prstMaterial="softEdge">
              <a:bevelT w="127000" prst="artDeco"/>
            </a:sp3d>
          </p:spPr>
        </p:sp>
        <p:sp>
          <p:nvSpPr>
            <p:cNvPr id="24" name="加号 6"/>
            <p:cNvSpPr/>
            <p:nvPr/>
          </p:nvSpPr>
          <p:spPr>
            <a:xfrm>
              <a:off x="2140519" y="2283051"/>
              <a:ext cx="787324" cy="251978"/>
            </a:xfrm>
            <a:prstGeom prst="rect">
              <a:avLst/>
            </a:prstGeom>
            <a:noFill/>
            <a:ln>
              <a:noFill/>
            </a:ln>
            <a:effectLst/>
            <a:sp3d/>
          </p:spPr>
          <p:txBody>
            <a:bodyPr spcFirstLastPara="0" vert="horz" wrap="square" lIns="0" tIns="0" rIns="0" bIns="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zh-CN" altLang="en-US" sz="2400" b="1" i="0" u="none" strike="noStrike" kern="1200" cap="none" spc="0" normalizeH="0" baseline="0" noProof="0">
                <a:ln>
                  <a:noFill/>
                </a:ln>
                <a:solidFill>
                  <a:sysClr val="window" lastClr="FFFFFF"/>
                </a:solidFill>
                <a:effectLst/>
                <a:uLnTx/>
                <a:uFillTx/>
                <a:latin typeface="Perpetua"/>
                <a:ea typeface="宋体"/>
                <a:cs typeface="+mn-cs"/>
              </a:endParaRPr>
            </a:p>
          </p:txBody>
        </p:sp>
      </p:grpSp>
      <p:grpSp>
        <p:nvGrpSpPr>
          <p:cNvPr id="25" name="组合 24"/>
          <p:cNvGrpSpPr/>
          <p:nvPr/>
        </p:nvGrpSpPr>
        <p:grpSpPr>
          <a:xfrm>
            <a:off x="5482792" y="4572008"/>
            <a:ext cx="1704256" cy="1704256"/>
            <a:chOff x="3219837" y="1485474"/>
            <a:chExt cx="1847132" cy="1847132"/>
          </a:xfrm>
          <a:scene3d>
            <a:camera prst="orthographicFront">
              <a:rot lat="0" lon="0" rev="0"/>
            </a:camera>
            <a:lightRig rig="glow" dir="t">
              <a:rot lat="0" lon="0" rev="14100000"/>
            </a:lightRig>
          </a:scene3d>
        </p:grpSpPr>
        <p:sp>
          <p:nvSpPr>
            <p:cNvPr id="26" name="椭圆 25"/>
            <p:cNvSpPr/>
            <p:nvPr/>
          </p:nvSpPr>
          <p:spPr>
            <a:xfrm>
              <a:off x="3219837" y="1485474"/>
              <a:ext cx="1847132" cy="1847132"/>
            </a:xfrm>
            <a:prstGeom prst="ellipse">
              <a:avLst/>
            </a:prstGeom>
            <a:solidFill>
              <a:srgbClr val="4BACC6">
                <a:hueOff val="-4966938"/>
                <a:satOff val="19906"/>
                <a:lumOff val="4314"/>
                <a:alphaOff val="0"/>
              </a:srgbClr>
            </a:solidFill>
            <a:ln w="12700" cap="flat" cmpd="sng" algn="ctr">
              <a:noFill/>
              <a:prstDash val="solid"/>
            </a:ln>
            <a:effectLst/>
            <a:sp3d prstMaterial="softEdge">
              <a:bevelT w="127000" prst="artDeco"/>
            </a:sp3d>
          </p:spPr>
        </p:sp>
        <p:sp>
          <p:nvSpPr>
            <p:cNvPr id="27" name="椭圆 8"/>
            <p:cNvSpPr/>
            <p:nvPr/>
          </p:nvSpPr>
          <p:spPr>
            <a:xfrm>
              <a:off x="3490343" y="1755980"/>
              <a:ext cx="1306120" cy="1306120"/>
            </a:xfrm>
            <a:prstGeom prst="rect">
              <a:avLst/>
            </a:prstGeom>
            <a:noFill/>
            <a:ln>
              <a:noFill/>
            </a:ln>
            <a:effectLst/>
            <a:sp3d/>
          </p:spPr>
          <p:txBody>
            <a:bodyPr spcFirstLastPara="0" vert="horz" wrap="square" lIns="30480" tIns="30480" rIns="30480" bIns="3048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en-US" altLang="zh-CN" sz="2400" b="1" i="0" u="none" strike="noStrike" kern="1200" cap="none" spc="0" normalizeH="0" baseline="0" noProof="0" dirty="0" smtClean="0">
                  <a:ln>
                    <a:noFill/>
                  </a:ln>
                  <a:solidFill>
                    <a:sysClr val="window" lastClr="FFFFFF"/>
                  </a:solidFill>
                  <a:effectLst/>
                  <a:uLnTx/>
                  <a:uFillTx/>
                  <a:latin typeface="Perpetua"/>
                  <a:ea typeface="宋体"/>
                  <a:cs typeface="+mn-cs"/>
                </a:rPr>
                <a:t>ATP</a:t>
              </a: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系统</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28" name="组合 27"/>
          <p:cNvGrpSpPr/>
          <p:nvPr/>
        </p:nvGrpSpPr>
        <p:grpSpPr>
          <a:xfrm>
            <a:off x="7419904" y="4959906"/>
            <a:ext cx="988468" cy="988468"/>
            <a:chOff x="5216957" y="1873372"/>
            <a:chExt cx="1071336" cy="1071336"/>
          </a:xfrm>
          <a:scene3d>
            <a:camera prst="orthographicFront">
              <a:rot lat="0" lon="0" rev="0"/>
            </a:camera>
            <a:lightRig rig="glow" dir="t">
              <a:rot lat="0" lon="0" rev="14100000"/>
            </a:lightRig>
          </a:scene3d>
        </p:grpSpPr>
        <p:sp>
          <p:nvSpPr>
            <p:cNvPr id="29" name="等于号 28"/>
            <p:cNvSpPr/>
            <p:nvPr/>
          </p:nvSpPr>
          <p:spPr>
            <a:xfrm>
              <a:off x="5216957" y="1873372"/>
              <a:ext cx="1071336" cy="1071336"/>
            </a:xfrm>
            <a:prstGeom prst="mathEqual">
              <a:avLst/>
            </a:prstGeom>
            <a:solidFill>
              <a:srgbClr val="4BACC6">
                <a:hueOff val="-9933876"/>
                <a:satOff val="39811"/>
                <a:lumOff val="8628"/>
                <a:alphaOff val="0"/>
              </a:srgbClr>
            </a:solidFill>
            <a:ln>
              <a:noFill/>
            </a:ln>
            <a:effectLst/>
            <a:sp3d prstMaterial="softEdge">
              <a:bevelT w="127000" prst="artDeco"/>
            </a:sp3d>
          </p:spPr>
        </p:sp>
        <p:sp>
          <p:nvSpPr>
            <p:cNvPr id="30" name="等于号 10"/>
            <p:cNvSpPr/>
            <p:nvPr/>
          </p:nvSpPr>
          <p:spPr>
            <a:xfrm>
              <a:off x="5358963" y="2094067"/>
              <a:ext cx="787324" cy="629946"/>
            </a:xfrm>
            <a:prstGeom prst="rect">
              <a:avLst/>
            </a:prstGeom>
            <a:noFill/>
            <a:ln>
              <a:noFill/>
            </a:ln>
            <a:effectLst/>
            <a:sp3d/>
          </p:spPr>
          <p:txBody>
            <a:bodyPr spcFirstLastPara="0" vert="horz" wrap="square" lIns="0" tIns="0" rIns="0" bIns="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zh-CN" altLang="en-US" sz="2400" b="1" i="0" u="none" strike="noStrike" kern="1200" cap="none" spc="0" normalizeH="0" baseline="0" noProof="0">
                <a:ln>
                  <a:noFill/>
                </a:ln>
                <a:solidFill>
                  <a:sysClr val="window" lastClr="FFFFFF"/>
                </a:solidFill>
                <a:effectLst/>
                <a:uLnTx/>
                <a:uFillTx/>
                <a:latin typeface="Perpetua"/>
                <a:ea typeface="宋体"/>
                <a:cs typeface="+mn-cs"/>
              </a:endParaRPr>
            </a:p>
          </p:txBody>
        </p:sp>
      </p:grpSp>
      <p:grpSp>
        <p:nvGrpSpPr>
          <p:cNvPr id="31" name="组合 30"/>
          <p:cNvGrpSpPr/>
          <p:nvPr/>
        </p:nvGrpSpPr>
        <p:grpSpPr>
          <a:xfrm>
            <a:off x="8701236" y="4572008"/>
            <a:ext cx="1704256" cy="1704256"/>
            <a:chOff x="6438281" y="1485474"/>
            <a:chExt cx="1847132" cy="1847132"/>
          </a:xfrm>
          <a:scene3d>
            <a:camera prst="orthographicFront">
              <a:rot lat="0" lon="0" rev="0"/>
            </a:camera>
            <a:lightRig rig="glow" dir="t">
              <a:rot lat="0" lon="0" rev="14100000"/>
            </a:lightRig>
          </a:scene3d>
        </p:grpSpPr>
        <p:sp>
          <p:nvSpPr>
            <p:cNvPr id="32" name="椭圆 31"/>
            <p:cNvSpPr/>
            <p:nvPr/>
          </p:nvSpPr>
          <p:spPr>
            <a:xfrm>
              <a:off x="6438281" y="1485474"/>
              <a:ext cx="1847132" cy="1847132"/>
            </a:xfrm>
            <a:prstGeom prst="ellipse">
              <a:avLst/>
            </a:prstGeom>
            <a:solidFill>
              <a:srgbClr val="4BACC6">
                <a:hueOff val="-9933876"/>
                <a:satOff val="39811"/>
                <a:lumOff val="8628"/>
                <a:alphaOff val="0"/>
              </a:srgbClr>
            </a:solidFill>
            <a:ln w="12700" cap="flat" cmpd="sng" algn="ctr">
              <a:noFill/>
              <a:prstDash val="solid"/>
            </a:ln>
            <a:effectLst/>
            <a:sp3d prstMaterial="softEdge">
              <a:bevelT w="127000" prst="artDeco"/>
            </a:sp3d>
          </p:spPr>
        </p:sp>
        <p:sp>
          <p:nvSpPr>
            <p:cNvPr id="33" name="椭圆 12"/>
            <p:cNvSpPr/>
            <p:nvPr/>
          </p:nvSpPr>
          <p:spPr>
            <a:xfrm>
              <a:off x="6817322" y="1755980"/>
              <a:ext cx="1115086" cy="1306120"/>
            </a:xfrm>
            <a:prstGeom prst="rect">
              <a:avLst/>
            </a:prstGeom>
            <a:noFill/>
            <a:ln>
              <a:noFill/>
            </a:ln>
            <a:effectLst/>
            <a:sp3d/>
          </p:spPr>
          <p:txBody>
            <a:bodyPr spcFirstLastPara="0" vert="horz" wrap="square" lIns="30480" tIns="30480" rIns="30480" bIns="3048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自动 驾驶</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96038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五、</a:t>
            </a:r>
            <a:r>
              <a:rPr lang="en-US" altLang="zh-CN" sz="2800" b="1" dirty="0" smtClean="0">
                <a:solidFill>
                  <a:srgbClr val="0070C0"/>
                </a:solidFill>
                <a:latin typeface="微软雅黑" pitchFamily="34" charset="-122"/>
                <a:ea typeface="微软雅黑" pitchFamily="34" charset="-122"/>
                <a:sym typeface="Arial" pitchFamily="34" charset="0"/>
              </a:rPr>
              <a:t> ATP</a:t>
            </a:r>
            <a:r>
              <a:rPr lang="zh-CN" altLang="en-US" sz="2800" b="1" dirty="0" smtClean="0">
                <a:solidFill>
                  <a:srgbClr val="0070C0"/>
                </a:solidFill>
                <a:latin typeface="微软雅黑" pitchFamily="34" charset="-122"/>
                <a:ea typeface="微软雅黑" pitchFamily="34" charset="-122"/>
                <a:sym typeface="Arial" pitchFamily="34" charset="0"/>
              </a:rPr>
              <a:t>与</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的关系</a:t>
            </a:r>
            <a:endParaRPr lang="zh-CN" altLang="en-US" sz="2800" b="1" dirty="0">
              <a:solidFill>
                <a:srgbClr val="0070C0"/>
              </a:solidFill>
              <a:latin typeface="微软雅黑" pitchFamily="34" charset="-122"/>
              <a:ea typeface="微软雅黑" pitchFamily="34" charset="-122"/>
              <a:sym typeface="Arial" pitchFamily="34" charset="0"/>
            </a:endParaRPr>
          </a:p>
        </p:txBody>
      </p:sp>
      <p:pic>
        <p:nvPicPr>
          <p:cNvPr id="4" name="Picture 2" descr="d:\360浏览器\360\360se\360se6\User Data\temp\20048315654964.GIF"/>
          <p:cNvPicPr>
            <a:picLocks noChangeAspect="1" noChangeArrowheads="1"/>
          </p:cNvPicPr>
          <p:nvPr/>
        </p:nvPicPr>
        <p:blipFill>
          <a:blip r:embed="rId2"/>
          <a:srcRect l="4348" t="4343" r="8696"/>
          <a:stretch>
            <a:fillRect/>
          </a:stretch>
        </p:blipFill>
        <p:spPr bwMode="auto">
          <a:xfrm>
            <a:off x="1477136" y="1314434"/>
            <a:ext cx="4238078" cy="3500462"/>
          </a:xfrm>
          <a:prstGeom prst="rect">
            <a:avLst/>
          </a:prstGeom>
          <a:noFill/>
        </p:spPr>
      </p:pic>
      <p:grpSp>
        <p:nvGrpSpPr>
          <p:cNvPr id="5" name="组合 4"/>
          <p:cNvGrpSpPr/>
          <p:nvPr/>
        </p:nvGrpSpPr>
        <p:grpSpPr>
          <a:xfrm>
            <a:off x="3405962" y="1814500"/>
            <a:ext cx="7286676" cy="3346237"/>
            <a:chOff x="2500298" y="2022548"/>
            <a:chExt cx="7286676" cy="3346237"/>
          </a:xfrm>
        </p:grpSpPr>
        <p:sp>
          <p:nvSpPr>
            <p:cNvPr id="6" name="矩形 5"/>
            <p:cNvSpPr/>
            <p:nvPr/>
          </p:nvSpPr>
          <p:spPr>
            <a:xfrm>
              <a:off x="6357950" y="2022548"/>
              <a:ext cx="3429024" cy="3346237"/>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         </a:t>
              </a:r>
              <a:r>
                <a:rPr kumimoji="0" lang="en-US" altLang="zh-CN" sz="2400" b="1" i="0" u="none" strike="noStrike" kern="0" cap="none" spc="0" normalizeH="0" baseline="0" noProof="0" dirty="0" smtClean="0">
                  <a:ln>
                    <a:noFill/>
                  </a:ln>
                  <a:effectLst/>
                  <a:uLnTx/>
                  <a:uFillTx/>
                  <a:latin typeface="Times New Roman" pitchFamily="18" charset="0"/>
                  <a:ea typeface="+mj-ea"/>
                  <a:cs typeface="Times New Roman" pitchFamily="18" charset="0"/>
                </a:rPr>
                <a:t>ATP</a:t>
              </a: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系统主要是运用自动实施常用制动和紧急制动手段，当列车超过其允许的最大速度时降低列车速度，以保证列车的安全行驶。</a:t>
              </a:r>
              <a:endParaRPr kumimoji="0" lang="zh-CN" altLang="en-US" sz="1800" b="1" i="0" u="none" strike="noStrike" kern="0" cap="none" spc="0" normalizeH="0" baseline="0" noProof="0" dirty="0">
                <a:ln>
                  <a:noFill/>
                </a:ln>
                <a:effectLst/>
                <a:uLnTx/>
                <a:uFillTx/>
                <a:latin typeface="Times New Roman" pitchFamily="18" charset="0"/>
                <a:ea typeface="+mj-ea"/>
                <a:cs typeface="Times New Roman" pitchFamily="18" charset="0"/>
              </a:endParaRPr>
            </a:p>
          </p:txBody>
        </p:sp>
        <p:sp>
          <p:nvSpPr>
            <p:cNvPr id="7" name="圆角矩形 6"/>
            <p:cNvSpPr/>
            <p:nvPr/>
          </p:nvSpPr>
          <p:spPr>
            <a:xfrm>
              <a:off x="2500298" y="2736928"/>
              <a:ext cx="1071570" cy="785818"/>
            </a:xfrm>
            <a:prstGeom prst="roundRect">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grpSp>
        <p:nvGrpSpPr>
          <p:cNvPr id="8" name="组合 7"/>
          <p:cNvGrpSpPr/>
          <p:nvPr/>
        </p:nvGrpSpPr>
        <p:grpSpPr>
          <a:xfrm>
            <a:off x="1405698" y="2528880"/>
            <a:ext cx="9644130" cy="4272163"/>
            <a:chOff x="500034" y="2786058"/>
            <a:chExt cx="9644130" cy="4272163"/>
          </a:xfrm>
        </p:grpSpPr>
        <p:sp>
          <p:nvSpPr>
            <p:cNvPr id="9" name="圆角矩形 8"/>
            <p:cNvSpPr/>
            <p:nvPr/>
          </p:nvSpPr>
          <p:spPr>
            <a:xfrm>
              <a:off x="3643306" y="2786058"/>
              <a:ext cx="1071570" cy="785818"/>
            </a:xfrm>
            <a:prstGeom prst="roundRect">
              <a:avLst/>
            </a:prstGeom>
            <a:noFill/>
            <a:ln w="28575"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sp>
          <p:nvSpPr>
            <p:cNvPr id="10" name="矩形 9"/>
            <p:cNvSpPr/>
            <p:nvPr/>
          </p:nvSpPr>
          <p:spPr>
            <a:xfrm>
              <a:off x="500034" y="5857892"/>
              <a:ext cx="9644130" cy="1200329"/>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         </a:t>
              </a:r>
              <a:r>
                <a:rPr kumimoji="0" lang="en-US" altLang="zh-CN"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ATO</a:t>
              </a: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系统主要是合理运用牵引和制动，保证列车准点、高效、平稳运行。</a:t>
              </a:r>
              <a:endParaRPr kumimoji="0" lang="zh-CN" altLang="en-US" sz="18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8508" y="314302"/>
            <a:ext cx="1620957" cy="523220"/>
          </a:xfrm>
          <a:prstGeom prst="rect">
            <a:avLst/>
          </a:prstGeom>
        </p:spPr>
        <p:txBody>
          <a:bodyPr wrap="none">
            <a:spAutoFit/>
          </a:bodyPr>
          <a:lstStyle/>
          <a:p>
            <a:pPr>
              <a:lnSpc>
                <a:spcPct val="100000"/>
              </a:lnSpc>
              <a:spcBef>
                <a:spcPct val="0"/>
              </a:spcBef>
              <a:buClrTx/>
              <a:buFontTx/>
              <a:buNone/>
            </a:pPr>
            <a:r>
              <a:rPr lang="zh-CN" altLang="en-US" sz="2800" b="1" smtClean="0">
                <a:solidFill>
                  <a:srgbClr val="000000"/>
                </a:solidFill>
                <a:latin typeface="微软雅黑" pitchFamily="34" charset="-122"/>
                <a:ea typeface="微软雅黑" pitchFamily="34" charset="-122"/>
              </a:rPr>
              <a:t>学习要点</a:t>
            </a:r>
            <a:endParaRPr lang="zh-CN" altLang="en-US" sz="2800" b="1" dirty="0">
              <a:solidFill>
                <a:srgbClr val="000000"/>
              </a:solidFill>
              <a:latin typeface="微软雅黑" pitchFamily="34" charset="-122"/>
              <a:ea typeface="微软雅黑" pitchFamily="34" charset="-122"/>
            </a:endParaRPr>
          </a:p>
        </p:txBody>
      </p:sp>
      <p:sp>
        <p:nvSpPr>
          <p:cNvPr id="3" name="Rectangle 1"/>
          <p:cNvSpPr>
            <a:spLocks noChangeArrowheads="1"/>
          </p:cNvSpPr>
          <p:nvPr/>
        </p:nvSpPr>
        <p:spPr bwMode="auto">
          <a:xfrm>
            <a:off x="548442" y="1242996"/>
            <a:ext cx="1114432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知识目标</a:t>
            </a:r>
            <a:r>
              <a:rPr kumimoji="0" lang="zh-CN" altLang="en-US" sz="2000" b="1" i="0" u="none" strike="noStrike" cap="none" normalizeH="0" baseline="0" dirty="0" smtClean="0">
                <a:ln>
                  <a:noFill/>
                </a:ln>
                <a:solidFill>
                  <a:srgbClr val="C00000"/>
                </a:solidFill>
                <a:effectLst/>
                <a:latin typeface="微软雅黑" pitchFamily="34" charset="-122"/>
                <a:ea typeface="微软雅黑" pitchFamily="34" charset="-122"/>
                <a:cs typeface="Times New Roman" pitchFamily="18" charset="0"/>
              </a:rPr>
              <a:t>：</a:t>
            </a:r>
            <a:endParaRPr kumimoji="0" lang="zh-CN" sz="2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掌握</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系统的的概念及作用；</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掌握</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系统的设备组成；</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了解</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系统的主要功能；</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掌握</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系统的基本工作原理；</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5. </a:t>
            </a:r>
            <a:r>
              <a:rPr lang="zh-CN" altLang="en-US" sz="2000" b="1" dirty="0" smtClean="0">
                <a:latin typeface="微软雅黑" pitchFamily="34" charset="-122"/>
                <a:ea typeface="微软雅黑" pitchFamily="34" charset="-122"/>
                <a:cs typeface="Times New Roman" pitchFamily="18" charset="0"/>
              </a:rPr>
              <a:t>掌握</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系统与</a:t>
            </a:r>
            <a:r>
              <a:rPr lang="en-US" altLang="en-US" sz="2000" b="1" dirty="0" smtClean="0">
                <a:latin typeface="微软雅黑" pitchFamily="34" charset="-122"/>
                <a:ea typeface="微软雅黑" pitchFamily="34" charset="-122"/>
                <a:cs typeface="Times New Roman" pitchFamily="18" charset="0"/>
              </a:rPr>
              <a:t>ATP</a:t>
            </a:r>
            <a:r>
              <a:rPr lang="zh-CN" altLang="en-US" sz="2000" b="1" dirty="0" smtClean="0">
                <a:latin typeface="微软雅黑" pitchFamily="34" charset="-122"/>
                <a:ea typeface="微软雅黑" pitchFamily="34" charset="-122"/>
                <a:cs typeface="Times New Roman" pitchFamily="18" charset="0"/>
              </a:rPr>
              <a:t>系统的关系</a:t>
            </a: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Times New Roman" pitchFamily="18" charset="0"/>
              </a:rPr>
              <a:t>技能目标：</a:t>
            </a:r>
            <a:endParaRPr kumimoji="0" lang="zh-CN" altLang="en-US" sz="2000" b="1" i="0" u="none" strike="noStrike" cap="none" normalizeH="0" baseline="0" dirty="0" smtClean="0">
              <a:ln>
                <a:noFill/>
              </a:ln>
              <a:solidFill>
                <a:srgbClr val="0303EB"/>
              </a:solidFill>
              <a:effectLst/>
              <a:latin typeface="微软雅黑" pitchFamily="34" charset="-122"/>
              <a:ea typeface="微软雅黑" pitchFamily="34" charset="-122"/>
              <a:cs typeface="宋体" pitchFamily="2" charset="-122"/>
            </a:endParaRP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1. </a:t>
            </a:r>
            <a:r>
              <a:rPr lang="zh-CN" altLang="en-US" sz="2000" b="1" dirty="0" smtClean="0">
                <a:latin typeface="微软雅黑" pitchFamily="34" charset="-122"/>
                <a:ea typeface="微软雅黑" pitchFamily="34" charset="-122"/>
                <a:cs typeface="Times New Roman" pitchFamily="18" charset="0"/>
              </a:rPr>
              <a:t>能够进行驾驶员显示单元的操作；</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2. </a:t>
            </a:r>
            <a:r>
              <a:rPr lang="zh-CN" altLang="en-US" sz="2000" b="1" dirty="0" smtClean="0">
                <a:latin typeface="微软雅黑" pitchFamily="34" charset="-122"/>
                <a:ea typeface="微软雅黑" pitchFamily="34" charset="-122"/>
                <a:cs typeface="Times New Roman" pitchFamily="18" charset="0"/>
              </a:rPr>
              <a:t>能够操作</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系统实现车站定位停车操作；</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3. </a:t>
            </a:r>
            <a:r>
              <a:rPr lang="zh-CN" altLang="en-US" sz="2000" b="1" dirty="0" smtClean="0">
                <a:latin typeface="微软雅黑" pitchFamily="34" charset="-122"/>
                <a:ea typeface="微软雅黑" pitchFamily="34" charset="-122"/>
                <a:cs typeface="Times New Roman" pitchFamily="18" charset="0"/>
              </a:rPr>
              <a:t>能够完成</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系统列车出库运行操作；</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4. </a:t>
            </a:r>
            <a:r>
              <a:rPr lang="zh-CN" altLang="en-US" sz="2000" b="1" dirty="0" smtClean="0">
                <a:latin typeface="微软雅黑" pitchFamily="34" charset="-122"/>
                <a:ea typeface="微软雅黑" pitchFamily="34" charset="-122"/>
                <a:cs typeface="Times New Roman" pitchFamily="18" charset="0"/>
              </a:rPr>
              <a:t>能够完成</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系统列车正线运行操作；</a:t>
            </a:r>
          </a:p>
          <a:p>
            <a:pPr indent="720000" defTabSz="914400" eaLnBrk="0" fontAlgn="base" hangingPunct="0">
              <a:lnSpc>
                <a:spcPct val="150000"/>
              </a:lnSpc>
              <a:spcBef>
                <a:spcPct val="0"/>
              </a:spcBef>
              <a:spcAft>
                <a:spcPct val="0"/>
              </a:spcAft>
            </a:pPr>
            <a:r>
              <a:rPr lang="en-US" altLang="en-US" sz="2000" b="1" dirty="0" smtClean="0">
                <a:latin typeface="微软雅黑" pitchFamily="34" charset="-122"/>
                <a:ea typeface="微软雅黑" pitchFamily="34" charset="-122"/>
                <a:cs typeface="Times New Roman" pitchFamily="18" charset="0"/>
              </a:rPr>
              <a:t>5. </a:t>
            </a:r>
            <a:r>
              <a:rPr lang="zh-CN" altLang="en-US" sz="2000" b="1" dirty="0" smtClean="0">
                <a:latin typeface="微软雅黑" pitchFamily="34" charset="-122"/>
                <a:ea typeface="微软雅黑" pitchFamily="34" charset="-122"/>
                <a:cs typeface="Times New Roman" pitchFamily="18" charset="0"/>
              </a:rPr>
              <a:t>能够完成</a:t>
            </a:r>
            <a:r>
              <a:rPr lang="en-US" altLang="en-US" sz="2000" b="1" dirty="0" smtClean="0">
                <a:latin typeface="微软雅黑" pitchFamily="34" charset="-122"/>
                <a:ea typeface="微软雅黑" pitchFamily="34" charset="-122"/>
                <a:cs typeface="Times New Roman" pitchFamily="18" charset="0"/>
              </a:rPr>
              <a:t>ATO</a:t>
            </a:r>
            <a:r>
              <a:rPr lang="zh-CN" altLang="en-US" sz="2000" b="1" dirty="0" smtClean="0">
                <a:latin typeface="微软雅黑" pitchFamily="34" charset="-122"/>
                <a:ea typeface="微软雅黑" pitchFamily="34" charset="-122"/>
                <a:cs typeface="Times New Roman" pitchFamily="18" charset="0"/>
              </a:rPr>
              <a:t>系统列车入库运行操作</a:t>
            </a:r>
            <a:r>
              <a:rPr lang="zh-CN" altLang="en-US" sz="2000" dirty="0" smtClean="0"/>
              <a:t>。</a:t>
            </a:r>
            <a:endParaRPr lang="zh-CN" altLang="en-US" sz="2000" b="1" dirty="0" smtClean="0">
              <a:latin typeface="微软雅黑" pitchFamily="34" charset="-122"/>
              <a:ea typeface="微软雅黑" pitchFamily="34" charset="-122"/>
              <a:cs typeface="Times New Roman" pitchFamily="18" charset="0"/>
            </a:endParaRPr>
          </a:p>
        </p:txBody>
      </p:sp>
      <p:pic>
        <p:nvPicPr>
          <p:cNvPr id="4" name="Picture 4" descr="d:\360浏览器\360\360se\360se6\User Data\temp\200912210104249.JPG"/>
          <p:cNvPicPr>
            <a:picLocks noChangeAspect="1" noChangeArrowheads="1"/>
          </p:cNvPicPr>
          <p:nvPr/>
        </p:nvPicPr>
        <p:blipFill>
          <a:blip r:embed="rId2"/>
          <a:srcRect l="9062" t="72980" r="19687" b="2426"/>
          <a:stretch>
            <a:fillRect/>
          </a:stretch>
        </p:blipFill>
        <p:spPr bwMode="auto">
          <a:xfrm flipH="1">
            <a:off x="7406490" y="5600714"/>
            <a:ext cx="4357660"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96038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五、</a:t>
            </a:r>
            <a:r>
              <a:rPr lang="en-US" altLang="zh-CN" sz="2800" b="1" dirty="0" smtClean="0">
                <a:solidFill>
                  <a:srgbClr val="0070C0"/>
                </a:solidFill>
                <a:latin typeface="微软雅黑" pitchFamily="34" charset="-122"/>
                <a:ea typeface="微软雅黑" pitchFamily="34" charset="-122"/>
                <a:sym typeface="Arial" pitchFamily="34" charset="0"/>
              </a:rPr>
              <a:t> ATP</a:t>
            </a:r>
            <a:r>
              <a:rPr lang="zh-CN" altLang="en-US" sz="2800" b="1" dirty="0" smtClean="0">
                <a:solidFill>
                  <a:srgbClr val="0070C0"/>
                </a:solidFill>
                <a:latin typeface="微软雅黑" pitchFamily="34" charset="-122"/>
                <a:ea typeface="微软雅黑" pitchFamily="34" charset="-122"/>
                <a:sym typeface="Arial" pitchFamily="34" charset="0"/>
              </a:rPr>
              <a:t>与</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的关系</a:t>
            </a:r>
            <a:endParaRPr lang="zh-CN" altLang="en-US" sz="2800" b="1" dirty="0">
              <a:solidFill>
                <a:srgbClr val="0070C0"/>
              </a:solidFill>
              <a:latin typeface="微软雅黑" pitchFamily="34" charset="-122"/>
              <a:ea typeface="微软雅黑" pitchFamily="34" charset="-122"/>
              <a:sym typeface="Arial" pitchFamily="34" charset="0"/>
            </a:endParaRPr>
          </a:p>
        </p:txBody>
      </p:sp>
      <p:grpSp>
        <p:nvGrpSpPr>
          <p:cNvPr id="4" name="组合 3"/>
          <p:cNvGrpSpPr/>
          <p:nvPr/>
        </p:nvGrpSpPr>
        <p:grpSpPr>
          <a:xfrm>
            <a:off x="2262954" y="1314434"/>
            <a:ext cx="7307797" cy="5105135"/>
            <a:chOff x="2262954" y="990281"/>
            <a:chExt cx="7307797" cy="5105135"/>
          </a:xfrm>
        </p:grpSpPr>
        <p:graphicFrame>
          <p:nvGraphicFramePr>
            <p:cNvPr id="5" name="Object 1"/>
            <p:cNvGraphicFramePr>
              <a:graphicFrameLocks noChangeAspect="1"/>
            </p:cNvGraphicFramePr>
            <p:nvPr/>
          </p:nvGraphicFramePr>
          <p:xfrm>
            <a:off x="2262954" y="990281"/>
            <a:ext cx="7307797" cy="4857784"/>
          </p:xfrm>
          <a:graphic>
            <a:graphicData uri="http://schemas.openxmlformats.org/presentationml/2006/ole">
              <p:oleObj spid="_x0000_s9218" name="Visio" r:id="rId3" imgW="4534281" imgH="3019425" progId="">
                <p:embed/>
              </p:oleObj>
            </a:graphicData>
          </a:graphic>
        </p:graphicFrame>
        <p:sp>
          <p:nvSpPr>
            <p:cNvPr id="6" name="矩形 5"/>
            <p:cNvSpPr/>
            <p:nvPr/>
          </p:nvSpPr>
          <p:spPr>
            <a:xfrm>
              <a:off x="4406094" y="5633751"/>
              <a:ext cx="3286148" cy="461665"/>
            </a:xfrm>
            <a:prstGeom prst="rect">
              <a:avLst/>
            </a:prstGeom>
          </p:spPr>
          <p:txBody>
            <a:bodyPr wrap="square">
              <a:spAutoFit/>
            </a:bodyPr>
            <a:lstStyle/>
            <a:p>
              <a:pPr algn="just"/>
              <a:r>
                <a:rPr lang="en-US" altLang="zh-CN" sz="2400" b="1" dirty="0" smtClean="0">
                  <a:solidFill>
                    <a:srgbClr val="333399"/>
                  </a:solidFill>
                  <a:latin typeface="Times New Roman" pitchFamily="18" charset="0"/>
                  <a:ea typeface="+mj-ea"/>
                  <a:cs typeface="Times New Roman" pitchFamily="18" charset="0"/>
                </a:rPr>
                <a:t>ATP</a:t>
              </a:r>
              <a:r>
                <a:rPr lang="zh-CN" altLang="en-US" sz="2400" b="1" dirty="0" smtClean="0">
                  <a:solidFill>
                    <a:srgbClr val="333399"/>
                  </a:solidFill>
                  <a:latin typeface="Times New Roman" pitchFamily="18" charset="0"/>
                  <a:ea typeface="+mj-ea"/>
                  <a:cs typeface="Times New Roman" pitchFamily="18" charset="0"/>
                </a:rPr>
                <a:t>和</a:t>
              </a:r>
              <a:r>
                <a:rPr lang="en-US" altLang="zh-CN" sz="2400" b="1" dirty="0" smtClean="0">
                  <a:solidFill>
                    <a:srgbClr val="333399"/>
                  </a:solidFill>
                  <a:latin typeface="Times New Roman" pitchFamily="18" charset="0"/>
                  <a:ea typeface="+mj-ea"/>
                  <a:cs typeface="Times New Roman" pitchFamily="18" charset="0"/>
                </a:rPr>
                <a:t>ATO</a:t>
              </a:r>
              <a:r>
                <a:rPr lang="zh-CN" altLang="en-US" sz="2400" b="1" dirty="0" smtClean="0">
                  <a:solidFill>
                    <a:srgbClr val="333399"/>
                  </a:solidFill>
                  <a:latin typeface="Times New Roman" pitchFamily="18" charset="0"/>
                  <a:ea typeface="+mj-ea"/>
                  <a:cs typeface="Times New Roman" pitchFamily="18" charset="0"/>
                </a:rPr>
                <a:t>制动</a:t>
              </a:r>
              <a:endParaRPr lang="zh-CN" altLang="en-US" b="1" dirty="0">
                <a:solidFill>
                  <a:srgbClr val="333399"/>
                </a:solidFill>
                <a:latin typeface="Times New Roman" pitchFamily="18" charset="0"/>
                <a:ea typeface="+mj-ea"/>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96038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五、</a:t>
            </a:r>
            <a:r>
              <a:rPr lang="en-US" altLang="zh-CN" sz="2800" b="1" dirty="0" smtClean="0">
                <a:solidFill>
                  <a:srgbClr val="0070C0"/>
                </a:solidFill>
                <a:latin typeface="微软雅黑" pitchFamily="34" charset="-122"/>
                <a:ea typeface="微软雅黑" pitchFamily="34" charset="-122"/>
                <a:sym typeface="Arial" pitchFamily="34" charset="0"/>
              </a:rPr>
              <a:t> ATP</a:t>
            </a:r>
            <a:r>
              <a:rPr lang="zh-CN" altLang="en-US" sz="2800" b="1" dirty="0" smtClean="0">
                <a:solidFill>
                  <a:srgbClr val="0070C0"/>
                </a:solidFill>
                <a:latin typeface="微软雅黑" pitchFamily="34" charset="-122"/>
                <a:ea typeface="微软雅黑" pitchFamily="34" charset="-122"/>
                <a:sym typeface="Arial" pitchFamily="34" charset="0"/>
              </a:rPr>
              <a:t>与</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的关系</a:t>
            </a:r>
            <a:endParaRPr lang="zh-CN" altLang="en-US" sz="2800" b="1" dirty="0">
              <a:solidFill>
                <a:srgbClr val="0070C0"/>
              </a:solidFill>
              <a:latin typeface="微软雅黑" pitchFamily="34" charset="-122"/>
              <a:ea typeface="微软雅黑" pitchFamily="34" charset="-122"/>
              <a:sym typeface="Arial" pitchFamily="34" charset="0"/>
            </a:endParaRPr>
          </a:p>
        </p:txBody>
      </p:sp>
      <p:graphicFrame>
        <p:nvGraphicFramePr>
          <p:cNvPr id="5" name="Object 1"/>
          <p:cNvGraphicFramePr>
            <a:graphicFrameLocks noChangeAspect="1"/>
          </p:cNvGraphicFramePr>
          <p:nvPr/>
        </p:nvGraphicFramePr>
        <p:xfrm>
          <a:off x="1460801" y="1371298"/>
          <a:ext cx="6302879" cy="4189775"/>
        </p:xfrm>
        <a:graphic>
          <a:graphicData uri="http://schemas.openxmlformats.org/presentationml/2006/ole">
            <p:oleObj spid="_x0000_s10242" name="Visio" r:id="rId3" imgW="4534281" imgH="3019425" progId="">
              <p:embed/>
            </p:oleObj>
          </a:graphicData>
        </a:graphic>
      </p:graphicFrame>
      <p:sp>
        <p:nvSpPr>
          <p:cNvPr id="6" name="矩形 5"/>
          <p:cNvSpPr/>
          <p:nvPr/>
        </p:nvSpPr>
        <p:spPr>
          <a:xfrm>
            <a:off x="7406490" y="1743062"/>
            <a:ext cx="4071966" cy="2238241"/>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 ①线表示列车的紧急制动曲线，由</a:t>
            </a:r>
            <a:r>
              <a:rPr kumimoji="0" lang="en-US" altLang="zh-CN" sz="2400" b="1" i="0" u="none" strike="noStrike" kern="0" cap="none" spc="0" normalizeH="0" baseline="0" noProof="0" dirty="0" smtClean="0">
                <a:ln>
                  <a:noFill/>
                </a:ln>
                <a:effectLst/>
                <a:uLnTx/>
                <a:uFillTx/>
                <a:latin typeface="Times New Roman" pitchFamily="18" charset="0"/>
                <a:ea typeface="+mj-ea"/>
                <a:cs typeface="Times New Roman" pitchFamily="18" charset="0"/>
              </a:rPr>
              <a:t>ATP</a:t>
            </a: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系统计算监督。一旦触及该曲线，启用紧急制动</a:t>
            </a:r>
            <a:endParaRPr kumimoji="0" lang="zh-CN" altLang="en-US" sz="1800" b="1" i="0" u="none" strike="noStrike" kern="0" cap="none" spc="0" normalizeH="0" baseline="0" noProof="0" dirty="0">
              <a:ln>
                <a:noFill/>
              </a:ln>
              <a:effectLst/>
              <a:uLnTx/>
              <a:uFillTx/>
              <a:latin typeface="Times New Roman" pitchFamily="18" charset="0"/>
              <a:ea typeface="+mj-ea"/>
              <a:cs typeface="Times New Roman" pitchFamily="18" charset="0"/>
            </a:endParaRPr>
          </a:p>
        </p:txBody>
      </p:sp>
      <p:sp>
        <p:nvSpPr>
          <p:cNvPr id="7" name="矩形 6"/>
          <p:cNvSpPr/>
          <p:nvPr/>
        </p:nvSpPr>
        <p:spPr>
          <a:xfrm>
            <a:off x="691318" y="5600714"/>
            <a:ext cx="10930014" cy="1130246"/>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 ②</a:t>
            </a: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线表示</a:t>
            </a:r>
            <a:r>
              <a:rPr kumimoji="0" lang="en-US" altLang="zh-CN" sz="2400" b="1" i="0" u="none" strike="noStrike" kern="0" cap="none" spc="0" normalizeH="0" baseline="0" noProof="0" dirty="0" smtClean="0">
                <a:ln>
                  <a:noFill/>
                </a:ln>
                <a:effectLst/>
                <a:uLnTx/>
                <a:uFillTx/>
                <a:latin typeface="Times New Roman" pitchFamily="18" charset="0"/>
                <a:ea typeface="+mj-ea"/>
                <a:cs typeface="Times New Roman" pitchFamily="18" charset="0"/>
              </a:rPr>
              <a:t>ATP</a:t>
            </a: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系统的计算的制动曲线，略低于紧急制动（差值为</a:t>
            </a:r>
            <a:r>
              <a:rPr kumimoji="0" lang="en-US" altLang="zh-CN" sz="2400" b="1" i="0" u="none" strike="noStrike" kern="0" cap="none" spc="0" normalizeH="0" baseline="0" noProof="0" dirty="0" smtClean="0">
                <a:ln>
                  <a:noFill/>
                </a:ln>
                <a:effectLst/>
                <a:uLnTx/>
                <a:uFillTx/>
                <a:latin typeface="Times New Roman" pitchFamily="18" charset="0"/>
                <a:ea typeface="+mj-ea"/>
                <a:cs typeface="Times New Roman" pitchFamily="18" charset="0"/>
              </a:rPr>
              <a:t>3-5km/h</a:t>
            </a:r>
            <a:r>
              <a:rPr kumimoji="0" lang="zh-CN" altLang="en-US" sz="2400" b="1" i="0" u="none" strike="noStrike" kern="0" cap="none" spc="0" normalizeH="0" baseline="0" noProof="0" dirty="0" smtClean="0">
                <a:ln>
                  <a:noFill/>
                </a:ln>
                <a:effectLst/>
                <a:uLnTx/>
                <a:uFillTx/>
                <a:latin typeface="Times New Roman" pitchFamily="18" charset="0"/>
                <a:ea typeface="+mj-ea"/>
                <a:cs typeface="Times New Roman" pitchFamily="18" charset="0"/>
              </a:rPr>
              <a:t>）。达到该曲线时，给出警告，但不启用紧急制动，一般区最大常用制动对应的减速度。</a:t>
            </a:r>
            <a:endParaRPr kumimoji="0" lang="zh-CN" altLang="en-US" sz="1800" b="1" i="0" u="none" strike="noStrike" kern="0" cap="none" spc="0" normalizeH="0" baseline="0" noProof="0" dirty="0">
              <a:ln>
                <a:noFill/>
              </a:ln>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7070" y="314302"/>
            <a:ext cx="3960383"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五、</a:t>
            </a:r>
            <a:r>
              <a:rPr lang="en-US" altLang="zh-CN" sz="2800" b="1" dirty="0" smtClean="0">
                <a:solidFill>
                  <a:srgbClr val="0070C0"/>
                </a:solidFill>
                <a:latin typeface="微软雅黑" pitchFamily="34" charset="-122"/>
                <a:ea typeface="微软雅黑" pitchFamily="34" charset="-122"/>
                <a:sym typeface="Arial" pitchFamily="34" charset="0"/>
              </a:rPr>
              <a:t> ATP</a:t>
            </a:r>
            <a:r>
              <a:rPr lang="zh-CN" altLang="en-US" sz="2800" b="1" dirty="0" smtClean="0">
                <a:solidFill>
                  <a:srgbClr val="0070C0"/>
                </a:solidFill>
                <a:latin typeface="微软雅黑" pitchFamily="34" charset="-122"/>
                <a:ea typeface="微软雅黑" pitchFamily="34" charset="-122"/>
                <a:sym typeface="Arial" pitchFamily="34" charset="0"/>
              </a:rPr>
              <a:t>与</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的关系</a:t>
            </a:r>
            <a:endParaRPr lang="zh-CN" altLang="en-US" sz="2800" b="1" dirty="0">
              <a:solidFill>
                <a:srgbClr val="0070C0"/>
              </a:solidFill>
              <a:latin typeface="微软雅黑" pitchFamily="34" charset="-122"/>
              <a:ea typeface="微软雅黑" pitchFamily="34" charset="-122"/>
              <a:sym typeface="Arial" pitchFamily="34" charset="0"/>
            </a:endParaRPr>
          </a:p>
        </p:txBody>
      </p:sp>
      <p:graphicFrame>
        <p:nvGraphicFramePr>
          <p:cNvPr id="4" name="Object 1"/>
          <p:cNvGraphicFramePr>
            <a:graphicFrameLocks noChangeAspect="1"/>
          </p:cNvGraphicFramePr>
          <p:nvPr/>
        </p:nvGraphicFramePr>
        <p:xfrm>
          <a:off x="197947" y="1357298"/>
          <a:ext cx="6302879" cy="4189775"/>
        </p:xfrm>
        <a:graphic>
          <a:graphicData uri="http://schemas.openxmlformats.org/presentationml/2006/ole">
            <p:oleObj spid="_x0000_s11266" name="Visio" r:id="rId3" imgW="4534281" imgH="3019425" progId="">
              <p:embed/>
            </p:oleObj>
          </a:graphicData>
        </a:graphic>
      </p:graphicFrame>
      <p:sp>
        <p:nvSpPr>
          <p:cNvPr id="5" name="矩形 4"/>
          <p:cNvSpPr/>
          <p:nvPr/>
        </p:nvSpPr>
        <p:spPr>
          <a:xfrm>
            <a:off x="5906292" y="2171690"/>
            <a:ext cx="5549134" cy="1200329"/>
          </a:xfrm>
          <a:prstGeom prst="rect">
            <a:avLst/>
          </a:prstGeom>
        </p:spPr>
        <p:txBody>
          <a:bodyPr wrap="square">
            <a:spAutoFit/>
          </a:bodyPr>
          <a:lstStyle/>
          <a:p>
            <a:pPr lvl="0" algn="just">
              <a:lnSpc>
                <a:spcPct val="150000"/>
              </a:lnSpc>
            </a:pPr>
            <a:r>
              <a:rPr lang="zh-CN" altLang="en-US" sz="2400" b="1" kern="0" dirty="0" smtClean="0">
                <a:solidFill>
                  <a:srgbClr val="333399"/>
                </a:solidFill>
                <a:latin typeface="Times New Roman" pitchFamily="18" charset="0"/>
                <a:ea typeface="+mj-ea"/>
                <a:cs typeface="Times New Roman" pitchFamily="18" charset="0"/>
              </a:rPr>
              <a:t> ③</a:t>
            </a:r>
            <a:r>
              <a:rPr lang="zh-CN" altLang="en-US" sz="2400" b="1" kern="0" dirty="0" smtClean="0">
                <a:latin typeface="Times New Roman" pitchFamily="18" charset="0"/>
                <a:ea typeface="+mj-ea"/>
                <a:cs typeface="Times New Roman" pitchFamily="18" charset="0"/>
              </a:rPr>
              <a:t>线则是</a:t>
            </a:r>
            <a:r>
              <a:rPr lang="en-US" altLang="zh-CN" sz="2400" b="1" kern="0" dirty="0" smtClean="0">
                <a:latin typeface="Times New Roman" pitchFamily="18" charset="0"/>
                <a:ea typeface="+mj-ea"/>
                <a:cs typeface="Times New Roman" pitchFamily="18" charset="0"/>
              </a:rPr>
              <a:t>ATO</a:t>
            </a:r>
            <a:r>
              <a:rPr lang="zh-CN" altLang="en-US" sz="2400" b="1" kern="0" dirty="0" smtClean="0">
                <a:latin typeface="Times New Roman" pitchFamily="18" charset="0"/>
                <a:ea typeface="+mj-ea"/>
                <a:cs typeface="Times New Roman" pitchFamily="18" charset="0"/>
              </a:rPr>
              <a:t>系统动态计算的制动曲线，也即正常运行情况下的停车制动曲线。</a:t>
            </a:r>
          </a:p>
        </p:txBody>
      </p:sp>
      <p:sp>
        <p:nvSpPr>
          <p:cNvPr id="6" name="矩形 5"/>
          <p:cNvSpPr/>
          <p:nvPr/>
        </p:nvSpPr>
        <p:spPr>
          <a:xfrm>
            <a:off x="405566" y="5743590"/>
            <a:ext cx="11287204" cy="1130246"/>
          </a:xfrm>
          <a:prstGeom prst="rect">
            <a:avLst/>
          </a:prstGeom>
          <a:ln>
            <a:solidFill>
              <a:srgbClr val="FF66FF"/>
            </a:solidFill>
          </a:ln>
        </p:spPr>
        <p:txBody>
          <a:bodyPr wrap="square">
            <a:spAutoFit/>
          </a:bodyPr>
          <a:lstStyle/>
          <a:p>
            <a:pPr lvl="0" algn="just">
              <a:lnSpc>
                <a:spcPct val="150000"/>
              </a:lnSpc>
            </a:pPr>
            <a:r>
              <a:rPr lang="zh-CN" altLang="en-US" sz="2400" b="1" kern="0" dirty="0" smtClean="0">
                <a:solidFill>
                  <a:srgbClr val="333399"/>
                </a:solidFill>
                <a:latin typeface="Times New Roman" pitchFamily="18" charset="0"/>
                <a:ea typeface="+mj-ea"/>
                <a:cs typeface="Times New Roman" pitchFamily="18" charset="0"/>
              </a:rPr>
              <a:t>        从三条制动曲线可以看出，</a:t>
            </a:r>
            <a:r>
              <a:rPr lang="en-US" altLang="zh-CN" sz="2400" b="1" kern="0" dirty="0" smtClean="0">
                <a:solidFill>
                  <a:srgbClr val="333399"/>
                </a:solidFill>
                <a:latin typeface="Times New Roman" pitchFamily="18" charset="0"/>
                <a:ea typeface="+mj-ea"/>
                <a:cs typeface="Times New Roman" pitchFamily="18" charset="0"/>
              </a:rPr>
              <a:t>ATP</a:t>
            </a:r>
            <a:r>
              <a:rPr lang="zh-CN" altLang="en-US" sz="2400" b="1" kern="0" dirty="0" smtClean="0">
                <a:solidFill>
                  <a:srgbClr val="333399"/>
                </a:solidFill>
                <a:latin typeface="Times New Roman" pitchFamily="18" charset="0"/>
                <a:ea typeface="+mj-ea"/>
                <a:cs typeface="Times New Roman" pitchFamily="18" charset="0"/>
              </a:rPr>
              <a:t>系统主要负责“超速防护”，起保证列车运行安全的作用；</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系统主要负责正常情况下列车的高质量运行。</a:t>
            </a:r>
            <a:endParaRPr kumimoji="0" lang="zh-CN" altLang="en-US" sz="18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上凸带形 2"/>
          <p:cNvSpPr/>
          <p:nvPr/>
        </p:nvSpPr>
        <p:spPr>
          <a:xfrm>
            <a:off x="3000364" y="2357430"/>
            <a:ext cx="5406258" cy="457202"/>
          </a:xfrm>
          <a:prstGeom prst="ribbon2">
            <a:avLst>
              <a:gd name="adj1" fmla="val 33333"/>
              <a:gd name="adj2" fmla="val 69242"/>
            </a:avLst>
          </a:prstGeom>
          <a:effectLst>
            <a:outerShdw blurRad="38100" dist="25400" dir="5400000" algn="t" rotWithShape="0">
              <a:srgbClr val="000000">
                <a:alpha val="50000"/>
              </a:srgbClr>
            </a:outerShdw>
            <a:reflection blurRad="6350" stA="52000" endA="300" endPos="35000" dir="5400000" sy="-100000" algn="bl" rotWithShape="0"/>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TextBox 3"/>
          <p:cNvSpPr txBox="1"/>
          <p:nvPr/>
        </p:nvSpPr>
        <p:spPr>
          <a:xfrm>
            <a:off x="3691714" y="1743062"/>
            <a:ext cx="3604172" cy="584775"/>
          </a:xfrm>
          <a:prstGeom prst="rect">
            <a:avLst/>
          </a:prstGeom>
          <a:noFill/>
        </p:spPr>
        <p:txBody>
          <a:bodyPr wrap="square" rtlCol="0">
            <a:spAutoFit/>
          </a:bodyPr>
          <a:lstStyle/>
          <a:p>
            <a:pPr algn="ctr"/>
            <a:r>
              <a:rPr lang="zh-CN" altLang="en-US" sz="3200" b="1" dirty="0" smtClean="0">
                <a:solidFill>
                  <a:schemeClr val="accent5">
                    <a:lumMod val="50000"/>
                  </a:schemeClr>
                </a:solidFill>
                <a:latin typeface="+mj-ea"/>
                <a:ea typeface="+mj-ea"/>
              </a:rPr>
              <a:t>课堂小结</a:t>
            </a:r>
            <a:endParaRPr lang="zh-CN" altLang="en-US" sz="3200" b="1" dirty="0">
              <a:solidFill>
                <a:schemeClr val="accent5">
                  <a:lumMod val="50000"/>
                </a:schemeClr>
              </a:solidFill>
              <a:latin typeface="+mj-ea"/>
              <a:ea typeface="+mj-ea"/>
            </a:endParaRPr>
          </a:p>
        </p:txBody>
      </p:sp>
      <p:sp>
        <p:nvSpPr>
          <p:cNvPr id="5" name="上凸带形 4"/>
          <p:cNvSpPr/>
          <p:nvPr/>
        </p:nvSpPr>
        <p:spPr>
          <a:xfrm>
            <a:off x="3000364" y="4572008"/>
            <a:ext cx="5406258" cy="457202"/>
          </a:xfrm>
          <a:prstGeom prst="ribbon2">
            <a:avLst>
              <a:gd name="adj1" fmla="val 33333"/>
              <a:gd name="adj2" fmla="val 69242"/>
            </a:avLst>
          </a:prstGeom>
          <a:effectLst>
            <a:outerShdw blurRad="38100" dist="25400" dir="5400000" algn="t" rotWithShape="0">
              <a:srgbClr val="000000">
                <a:alpha val="50000"/>
              </a:srgbClr>
            </a:outerShdw>
            <a:reflection blurRad="6350" stA="52000" endA="300" endPos="35000" dir="5400000" sy="-100000" algn="bl" rotWithShape="0"/>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3763152" y="4029078"/>
            <a:ext cx="3604172" cy="584775"/>
          </a:xfrm>
          <a:prstGeom prst="rect">
            <a:avLst/>
          </a:prstGeom>
          <a:noFill/>
        </p:spPr>
        <p:txBody>
          <a:bodyPr wrap="square" rtlCol="0">
            <a:spAutoFit/>
          </a:bodyPr>
          <a:lstStyle/>
          <a:p>
            <a:pPr algn="ctr"/>
            <a:r>
              <a:rPr lang="zh-CN" altLang="en-US" sz="3200" b="1" dirty="0" smtClean="0">
                <a:solidFill>
                  <a:schemeClr val="accent5">
                    <a:lumMod val="50000"/>
                  </a:schemeClr>
                </a:solidFill>
                <a:latin typeface="+mj-ea"/>
                <a:ea typeface="+mj-ea"/>
              </a:rPr>
              <a:t>课堂作业</a:t>
            </a:r>
            <a:endParaRPr lang="zh-CN" altLang="en-US" sz="3200" b="1" dirty="0">
              <a:solidFill>
                <a:schemeClr val="accent5">
                  <a:lumMod val="50000"/>
                </a:schemeClr>
              </a:solidFill>
              <a:latin typeface="+mj-ea"/>
              <a:ea typeface="+mj-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 y="4235006"/>
            <a:ext cx="12241213" cy="2389780"/>
          </a:xfrm>
          <a:prstGeom prst="rect">
            <a:avLst/>
          </a:prstGeom>
          <a:solidFill>
            <a:schemeClr val="accent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4398" tIns="62199" rIns="124398" bIns="62199" rtlCol="0" anchor="ctr"/>
          <a:lstStyle/>
          <a:p>
            <a:pPr algn="ctr"/>
            <a:endParaRPr lang="zh-CN" altLang="en-US"/>
          </a:p>
        </p:txBody>
      </p:sp>
      <p:sp>
        <p:nvSpPr>
          <p:cNvPr id="24" name="Text Box 2"/>
          <p:cNvSpPr txBox="1">
            <a:spLocks noChangeArrowheads="1"/>
          </p:cNvSpPr>
          <p:nvPr/>
        </p:nvSpPr>
        <p:spPr bwMode="auto">
          <a:xfrm>
            <a:off x="2168282" y="4541394"/>
            <a:ext cx="7870457" cy="904582"/>
          </a:xfrm>
          <a:prstGeom prst="rect">
            <a:avLst/>
          </a:prstGeom>
          <a:noFill/>
          <a:ln w="9525">
            <a:noFill/>
            <a:miter lim="800000"/>
            <a:headEnd/>
            <a:tailEnd/>
          </a:ln>
        </p:spPr>
        <p:txBody>
          <a:bodyPr wrap="square" lIns="124398" tIns="62199" rIns="124398" bIns="62199">
            <a:spAutoFit/>
          </a:bodyPr>
          <a:lstStyle/>
          <a:p>
            <a:pPr algn="ctr"/>
            <a:r>
              <a:rPr lang="en-US" altLang="zh-CN" sz="4900" b="1" dirty="0">
                <a:solidFill>
                  <a:schemeClr val="bg1"/>
                </a:solidFill>
                <a:latin typeface="微软雅黑" panose="020B0503020204020204" pitchFamily="34" charset="-122"/>
                <a:ea typeface="微软雅黑" panose="020B0503020204020204" pitchFamily="34" charset="-122"/>
              </a:rPr>
              <a:t>THANKS</a:t>
            </a:r>
          </a:p>
        </p:txBody>
      </p:sp>
      <p:grpSp>
        <p:nvGrpSpPr>
          <p:cNvPr id="3" name="组合 24"/>
          <p:cNvGrpSpPr/>
          <p:nvPr/>
        </p:nvGrpSpPr>
        <p:grpSpPr>
          <a:xfrm>
            <a:off x="3873347" y="5390563"/>
            <a:ext cx="4484395" cy="87267"/>
            <a:chOff x="2768751" y="4109175"/>
            <a:chExt cx="3349775" cy="62334"/>
          </a:xfrm>
        </p:grpSpPr>
        <p:cxnSp>
          <p:nvCxnSpPr>
            <p:cNvPr id="26" name="直接连接符 25"/>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 Box 2"/>
          <p:cNvSpPr txBox="1">
            <a:spLocks noChangeArrowheads="1"/>
          </p:cNvSpPr>
          <p:nvPr/>
        </p:nvSpPr>
        <p:spPr bwMode="auto">
          <a:xfrm>
            <a:off x="4867430" y="5509056"/>
            <a:ext cx="2463951" cy="356445"/>
          </a:xfrm>
          <a:prstGeom prst="rect">
            <a:avLst/>
          </a:prstGeom>
          <a:noFill/>
          <a:ln w="9525">
            <a:noFill/>
            <a:miter lim="800000"/>
            <a:headEnd/>
            <a:tailEnd/>
          </a:ln>
        </p:spPr>
        <p:txBody>
          <a:bodyPr wrap="square" lIns="124398" tIns="62199" rIns="124398" bIns="62199">
            <a:spAutoFit/>
          </a:bodyPr>
          <a:lstStyle/>
          <a:p>
            <a:pPr algn="dist">
              <a:defRPr/>
            </a:pPr>
            <a:r>
              <a:rPr lang="zh-CN" altLang="en-US" sz="1500" dirty="0">
                <a:solidFill>
                  <a:schemeClr val="bg1"/>
                </a:solidFill>
                <a:latin typeface="微软雅黑" pitchFamily="34" charset="-122"/>
                <a:ea typeface="微软雅黑" pitchFamily="34" charset="-122"/>
              </a:rPr>
              <a:t>谢谢聆听</a:t>
            </a:r>
          </a:p>
        </p:txBody>
      </p:sp>
      <p:grpSp>
        <p:nvGrpSpPr>
          <p:cNvPr id="4" name="组合 33"/>
          <p:cNvGrpSpPr/>
          <p:nvPr/>
        </p:nvGrpSpPr>
        <p:grpSpPr>
          <a:xfrm>
            <a:off x="4918690" y="5996003"/>
            <a:ext cx="440396" cy="460557"/>
            <a:chOff x="3543574" y="4265651"/>
            <a:chExt cx="414516" cy="414516"/>
          </a:xfrm>
        </p:grpSpPr>
        <p:sp>
          <p:nvSpPr>
            <p:cNvPr id="35" name="椭圆 34"/>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35"/>
            <p:cNvGrpSpPr/>
            <p:nvPr/>
          </p:nvGrpSpPr>
          <p:grpSpPr>
            <a:xfrm>
              <a:off x="3629640" y="4325788"/>
              <a:ext cx="259976" cy="261734"/>
              <a:chOff x="5042691" y="2273922"/>
              <a:chExt cx="702937" cy="707690"/>
            </a:xfrm>
            <a:solidFill>
              <a:schemeClr val="bg1"/>
            </a:solidFill>
          </p:grpSpPr>
          <p:sp>
            <p:nvSpPr>
              <p:cNvPr id="3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6" name="组合 38"/>
          <p:cNvGrpSpPr/>
          <p:nvPr/>
        </p:nvGrpSpPr>
        <p:grpSpPr>
          <a:xfrm>
            <a:off x="5565616" y="5996003"/>
            <a:ext cx="440396" cy="460557"/>
            <a:chOff x="4102125" y="4265651"/>
            <a:chExt cx="414516" cy="414516"/>
          </a:xfrm>
        </p:grpSpPr>
        <p:sp>
          <p:nvSpPr>
            <p:cNvPr id="40" name="椭圆 39"/>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40"/>
            <p:cNvGrpSpPr/>
            <p:nvPr/>
          </p:nvGrpSpPr>
          <p:grpSpPr>
            <a:xfrm>
              <a:off x="4199233" y="4358783"/>
              <a:ext cx="238761" cy="198211"/>
              <a:chOff x="3132963" y="3140191"/>
              <a:chExt cx="645573" cy="535933"/>
            </a:xfrm>
            <a:solidFill>
              <a:schemeClr val="bg1"/>
            </a:solidFill>
          </p:grpSpPr>
          <p:sp>
            <p:nvSpPr>
              <p:cNvPr id="4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8" name="组合 47"/>
          <p:cNvGrpSpPr/>
          <p:nvPr/>
        </p:nvGrpSpPr>
        <p:grpSpPr>
          <a:xfrm>
            <a:off x="6890813" y="5996003"/>
            <a:ext cx="440396" cy="460557"/>
            <a:chOff x="5181486" y="4265651"/>
            <a:chExt cx="414516" cy="414516"/>
          </a:xfrm>
        </p:grpSpPr>
        <p:sp>
          <p:nvSpPr>
            <p:cNvPr id="49" name="椭圆 48"/>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49"/>
            <p:cNvGrpSpPr/>
            <p:nvPr/>
          </p:nvGrpSpPr>
          <p:grpSpPr>
            <a:xfrm>
              <a:off x="5287222" y="4375239"/>
              <a:ext cx="253419" cy="172633"/>
              <a:chOff x="4895160" y="4287159"/>
              <a:chExt cx="571418" cy="389258"/>
            </a:xfrm>
            <a:solidFill>
              <a:schemeClr val="bg1"/>
            </a:solidFill>
          </p:grpSpPr>
          <p:sp>
            <p:nvSpPr>
              <p:cNvPr id="5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59"/>
          <p:cNvGrpSpPr/>
          <p:nvPr/>
        </p:nvGrpSpPr>
        <p:grpSpPr>
          <a:xfrm>
            <a:off x="6226669" y="5996003"/>
            <a:ext cx="440396" cy="460557"/>
            <a:chOff x="4626437" y="4265651"/>
            <a:chExt cx="414516" cy="414516"/>
          </a:xfrm>
        </p:grpSpPr>
        <p:sp>
          <p:nvSpPr>
            <p:cNvPr id="61" name="椭圆 60"/>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11" name="组合 61"/>
            <p:cNvGrpSpPr/>
            <p:nvPr/>
          </p:nvGrpSpPr>
          <p:grpSpPr>
            <a:xfrm>
              <a:off x="4710891" y="4356960"/>
              <a:ext cx="232896" cy="199705"/>
              <a:chOff x="3546346" y="2339026"/>
              <a:chExt cx="897787" cy="769842"/>
            </a:xfrm>
            <a:solidFill>
              <a:schemeClr val="bg1"/>
            </a:solidFill>
          </p:grpSpPr>
          <p:sp>
            <p:nvSpPr>
              <p:cNvPr id="6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2" name="TextBox 1"/>
          <p:cNvSpPr txBox="1"/>
          <p:nvPr/>
        </p:nvSpPr>
        <p:spPr>
          <a:xfrm>
            <a:off x="3048772" y="2386004"/>
            <a:ext cx="6051338" cy="802721"/>
          </a:xfrm>
          <a:prstGeom prst="rect">
            <a:avLst/>
          </a:prstGeom>
          <a:noFill/>
        </p:spPr>
        <p:txBody>
          <a:bodyPr wrap="square" lIns="124398" tIns="62199" rIns="124398" bIns="62199" rtlCol="0">
            <a:spAutoFit/>
          </a:bodyPr>
          <a:lstStyle/>
          <a:p>
            <a:pPr algn="ctr"/>
            <a:r>
              <a:rPr lang="zh-CN" altLang="en-US" sz="4400" b="1" dirty="0" smtClean="0">
                <a:solidFill>
                  <a:srgbClr val="0070C0"/>
                </a:solidFill>
                <a:latin typeface="微软雅黑" pitchFamily="34" charset="-122"/>
                <a:ea typeface="微软雅黑" pitchFamily="34" charset="-122"/>
              </a:rPr>
              <a:t>敬  请  批  评  指  正</a:t>
            </a:r>
            <a:endParaRPr lang="en-US" altLang="zh-CN" sz="4400" b="1" dirty="0" smtClean="0">
              <a:solidFill>
                <a:srgbClr val="0070C0"/>
              </a:solidFill>
              <a:latin typeface="微软雅黑" pitchFamily="34" charset="-122"/>
              <a:ea typeface="微软雅黑" pitchFamily="34" charset="-122"/>
            </a:endParaRPr>
          </a:p>
        </p:txBody>
      </p:sp>
    </p:spTree>
    <p:extLst>
      <p:ext uri="{BB962C8B-B14F-4D97-AF65-F5344CB8AC3E}">
        <p14:creationId xmlns="" xmlns:p14="http://schemas.microsoft.com/office/powerpoint/2010/main" val="448634914"/>
      </p:ext>
    </p:extLst>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62822" y="314302"/>
            <a:ext cx="3150802"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一、</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系统概述</a:t>
            </a:r>
          </a:p>
        </p:txBody>
      </p:sp>
      <p:grpSp>
        <p:nvGrpSpPr>
          <p:cNvPr id="5" name="组合 4"/>
          <p:cNvGrpSpPr/>
          <p:nvPr/>
        </p:nvGrpSpPr>
        <p:grpSpPr>
          <a:xfrm>
            <a:off x="7049300" y="2171690"/>
            <a:ext cx="2928958" cy="3000396"/>
            <a:chOff x="285720" y="2285992"/>
            <a:chExt cx="3071834" cy="3000396"/>
          </a:xfrm>
        </p:grpSpPr>
        <p:sp>
          <p:nvSpPr>
            <p:cNvPr id="6" name="矩形 5"/>
            <p:cNvSpPr/>
            <p:nvPr/>
          </p:nvSpPr>
          <p:spPr>
            <a:xfrm>
              <a:off x="285720" y="2714620"/>
              <a:ext cx="3000396" cy="1200329"/>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altLang="zh-CN"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        向</a:t>
              </a:r>
              <a:r>
                <a:rPr kumimoji="0" lang="en-US" altLang="zh-CN"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ATO</a:t>
              </a: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系统提供列车运行作业和计划。</a:t>
              </a: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7" name="矩形 6"/>
            <p:cNvSpPr/>
            <p:nvPr/>
          </p:nvSpPr>
          <p:spPr>
            <a:xfrm>
              <a:off x="285720" y="2285992"/>
              <a:ext cx="3071834" cy="3000396"/>
            </a:xfrm>
            <a:prstGeom prst="rect">
              <a:avLst/>
            </a:prstGeom>
            <a:noFill/>
            <a:ln w="2857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grpSp>
        <p:nvGrpSpPr>
          <p:cNvPr id="8" name="组合 7"/>
          <p:cNvGrpSpPr/>
          <p:nvPr/>
        </p:nvGrpSpPr>
        <p:grpSpPr>
          <a:xfrm>
            <a:off x="1691450" y="2028814"/>
            <a:ext cx="2928958" cy="3000396"/>
            <a:chOff x="285720" y="2285992"/>
            <a:chExt cx="3071834" cy="3000396"/>
          </a:xfrm>
        </p:grpSpPr>
        <p:sp>
          <p:nvSpPr>
            <p:cNvPr id="9" name="矩形 8"/>
            <p:cNvSpPr/>
            <p:nvPr/>
          </p:nvSpPr>
          <p:spPr>
            <a:xfrm>
              <a:off x="285720" y="2310838"/>
              <a:ext cx="3000396" cy="2308324"/>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altLang="zh-CN"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noProof="0" dirty="0" smtClean="0">
                  <a:ln>
                    <a:noFill/>
                  </a:ln>
                  <a:solidFill>
                    <a:srgbClr val="333399"/>
                  </a:solidFill>
                  <a:effectLst/>
                  <a:uLnTx/>
                  <a:uFillTx/>
                  <a:latin typeface="Times New Roman" pitchFamily="18" charset="0"/>
                  <a:ea typeface="+mj-ea"/>
                  <a:cs typeface="Times New Roman" pitchFamily="18" charset="0"/>
                </a:rPr>
                <a:t>    </a:t>
              </a: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向</a:t>
              </a:r>
              <a:r>
                <a:rPr kumimoji="0" lang="en-US" altLang="zh-CN"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ATO</a:t>
              </a:r>
              <a:r>
                <a:rPr kumimoji="0" lang="zh-CN" altLang="en-US" sz="2400" b="1" i="0" u="none" strike="noStrike" kern="0" cap="none" spc="0" normalizeH="0" baseline="0" noProof="0" dirty="0" smtClean="0">
                  <a:ln>
                    <a:noFill/>
                  </a:ln>
                  <a:solidFill>
                    <a:srgbClr val="333399"/>
                  </a:solidFill>
                  <a:effectLst/>
                  <a:uLnTx/>
                  <a:uFillTx/>
                  <a:latin typeface="Times New Roman" pitchFamily="18" charset="0"/>
                  <a:ea typeface="+mj-ea"/>
                  <a:cs typeface="Times New Roman" pitchFamily="18" charset="0"/>
                </a:rPr>
                <a:t>系统提供列车的运行速度、线路允许速度、限速和目标速度，以及列车所处位置等基本信息。</a:t>
              </a: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sp>
          <p:nvSpPr>
            <p:cNvPr id="10" name="矩形 9"/>
            <p:cNvSpPr/>
            <p:nvPr/>
          </p:nvSpPr>
          <p:spPr>
            <a:xfrm>
              <a:off x="285720" y="2285992"/>
              <a:ext cx="3071834" cy="3000396"/>
            </a:xfrm>
            <a:prstGeom prst="rect">
              <a:avLst/>
            </a:prstGeom>
            <a:noFill/>
            <a:ln w="28575"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erpetua"/>
                <a:ea typeface="宋体"/>
                <a:cs typeface="+mn-cs"/>
              </a:endParaRPr>
            </a:p>
          </p:txBody>
        </p:sp>
      </p:grpSp>
      <p:grpSp>
        <p:nvGrpSpPr>
          <p:cNvPr id="11" name="组合 10"/>
          <p:cNvGrpSpPr/>
          <p:nvPr/>
        </p:nvGrpSpPr>
        <p:grpSpPr>
          <a:xfrm>
            <a:off x="4999671" y="2266534"/>
            <a:ext cx="1668523" cy="1668523"/>
            <a:chOff x="1808944" y="1320581"/>
            <a:chExt cx="1668523" cy="1668523"/>
          </a:xfrm>
          <a:scene3d>
            <a:camera prst="orthographicFront">
              <a:rot lat="0" lon="0" rev="0"/>
            </a:camera>
            <a:lightRig rig="balanced" dir="t">
              <a:rot lat="0" lon="0" rev="8700000"/>
            </a:lightRig>
          </a:scene3d>
        </p:grpSpPr>
        <p:sp>
          <p:nvSpPr>
            <p:cNvPr id="12" name="椭圆 11"/>
            <p:cNvSpPr/>
            <p:nvPr/>
          </p:nvSpPr>
          <p:spPr>
            <a:xfrm>
              <a:off x="1808944" y="1320581"/>
              <a:ext cx="1668523" cy="1668523"/>
            </a:xfrm>
            <a:prstGeom prst="ellipse">
              <a:avLst/>
            </a:prstGeom>
            <a:solidFill>
              <a:srgbClr val="5DEA36"/>
            </a:solidFill>
            <a:ln w="12700" cap="flat" cmpd="sng" algn="ctr">
              <a:noFill/>
              <a:prstDash val="solid"/>
            </a:ln>
            <a:effectLst>
              <a:outerShdw blurRad="44450" dist="27940" dir="5400000" algn="ctr">
                <a:srgbClr val="000000">
                  <a:alpha val="32000"/>
                </a:srgbClr>
              </a:outerShdw>
            </a:effectLst>
            <a:sp3d>
              <a:bevelT w="190500" h="38100"/>
            </a:sp3d>
          </p:spPr>
        </p:sp>
        <p:sp>
          <p:nvSpPr>
            <p:cNvPr id="13" name="椭圆 4"/>
            <p:cNvSpPr/>
            <p:nvPr/>
          </p:nvSpPr>
          <p:spPr>
            <a:xfrm>
              <a:off x="2053294" y="1564930"/>
              <a:ext cx="1179823" cy="1179825"/>
            </a:xfrm>
            <a:prstGeom prst="rect">
              <a:avLst/>
            </a:prstGeom>
            <a:noFill/>
            <a:ln>
              <a:noFill/>
            </a:ln>
            <a:effectLst/>
            <a:sp3d/>
          </p:spPr>
          <p:txBody>
            <a:bodyPr spcFirstLastPara="0" vert="horz" wrap="square" lIns="15240" tIns="15240" rIns="15240" bIns="1524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ATO</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宋体"/>
                <a:cs typeface="Times New Roman" pitchFamily="18" charset="0"/>
              </a:endParaRPr>
            </a:p>
          </p:txBody>
        </p:sp>
      </p:grpSp>
      <p:sp>
        <p:nvSpPr>
          <p:cNvPr id="14" name="左箭头 13"/>
          <p:cNvSpPr/>
          <p:nvPr/>
        </p:nvSpPr>
        <p:spPr>
          <a:xfrm rot="12900000">
            <a:off x="3862528" y="1953716"/>
            <a:ext cx="1345536" cy="475529"/>
          </a:xfrm>
          <a:prstGeom prst="leftArrow">
            <a:avLst>
              <a:gd name="adj1" fmla="val 60000"/>
              <a:gd name="adj2" fmla="val 50000"/>
            </a:avLst>
          </a:prstGeom>
          <a:solidFill>
            <a:srgbClr val="4BACC6">
              <a:hueOff val="0"/>
              <a:satOff val="0"/>
              <a:lumOff val="0"/>
              <a:alphaOff val="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grpSp>
        <p:nvGrpSpPr>
          <p:cNvPr id="15" name="组合 14"/>
          <p:cNvGrpSpPr/>
          <p:nvPr/>
        </p:nvGrpSpPr>
        <p:grpSpPr>
          <a:xfrm>
            <a:off x="3191648" y="1171558"/>
            <a:ext cx="1585097" cy="1268078"/>
            <a:chOff x="921" y="225605"/>
            <a:chExt cx="1585097" cy="1268078"/>
          </a:xfrm>
          <a:scene3d>
            <a:camera prst="orthographicFront">
              <a:rot lat="0" lon="0" rev="0"/>
            </a:camera>
            <a:lightRig rig="balanced" dir="t">
              <a:rot lat="0" lon="0" rev="8700000"/>
            </a:lightRig>
          </a:scene3d>
        </p:grpSpPr>
        <p:sp>
          <p:nvSpPr>
            <p:cNvPr id="16" name="圆角矩形 15"/>
            <p:cNvSpPr/>
            <p:nvPr/>
          </p:nvSpPr>
          <p:spPr>
            <a:xfrm>
              <a:off x="921" y="225605"/>
              <a:ext cx="1585097" cy="1268078"/>
            </a:xfrm>
            <a:prstGeom prst="roundRect">
              <a:avLst>
                <a:gd name="adj" fmla="val 10000"/>
              </a:avLst>
            </a:prstGeom>
            <a:solidFill>
              <a:srgbClr val="4BACC6">
                <a:hueOff val="0"/>
                <a:satOff val="0"/>
                <a:lumOff val="0"/>
                <a:alphaOff val="0"/>
              </a:srgbClr>
            </a:solidFill>
            <a:ln w="12700" cap="flat" cmpd="sng" algn="ctr">
              <a:noFill/>
              <a:prstDash val="solid"/>
            </a:ln>
            <a:effectLst>
              <a:outerShdw blurRad="44450" dist="27940" dir="5400000" algn="ctr">
                <a:srgbClr val="000000">
                  <a:alpha val="32000"/>
                </a:srgbClr>
              </a:outerShdw>
            </a:effectLst>
            <a:sp3d>
              <a:bevelT w="190500" h="38100"/>
            </a:sp3d>
          </p:spPr>
        </p:sp>
        <p:sp>
          <p:nvSpPr>
            <p:cNvPr id="17" name="圆角矩形 7"/>
            <p:cNvSpPr/>
            <p:nvPr/>
          </p:nvSpPr>
          <p:spPr>
            <a:xfrm>
              <a:off x="38062" y="262746"/>
              <a:ext cx="1510815" cy="1193796"/>
            </a:xfrm>
            <a:prstGeom prst="rect">
              <a:avLst/>
            </a:prstGeom>
            <a:noFill/>
            <a:ln>
              <a:noFill/>
            </a:ln>
            <a:effectLst/>
            <a:sp3d/>
          </p:spPr>
          <p:txBody>
            <a:bodyPr spcFirstLastPara="0" vert="horz" wrap="square" lIns="45720" tIns="45720" rIns="4572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ATP</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宋体"/>
                <a:cs typeface="Times New Roman" pitchFamily="18" charset="0"/>
              </a:endParaRPr>
            </a:p>
          </p:txBody>
        </p:sp>
      </p:grpSp>
      <p:sp>
        <p:nvSpPr>
          <p:cNvPr id="18" name="左箭头 17"/>
          <p:cNvSpPr/>
          <p:nvPr/>
        </p:nvSpPr>
        <p:spPr>
          <a:xfrm rot="19500000">
            <a:off x="6459800" y="1953716"/>
            <a:ext cx="1345536" cy="475529"/>
          </a:xfrm>
          <a:prstGeom prst="leftArrow">
            <a:avLst>
              <a:gd name="adj1" fmla="val 60000"/>
              <a:gd name="adj2" fmla="val 50000"/>
            </a:avLst>
          </a:prstGeom>
          <a:solidFill>
            <a:srgbClr val="4BACC6">
              <a:hueOff val="-9933876"/>
              <a:satOff val="39811"/>
              <a:lumOff val="8628"/>
              <a:alphaOff val="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p>
      <p:grpSp>
        <p:nvGrpSpPr>
          <p:cNvPr id="19" name="组合 18"/>
          <p:cNvGrpSpPr/>
          <p:nvPr/>
        </p:nvGrpSpPr>
        <p:grpSpPr>
          <a:xfrm>
            <a:off x="6891120" y="1171558"/>
            <a:ext cx="1585097" cy="1268078"/>
            <a:chOff x="3700393" y="225605"/>
            <a:chExt cx="1585097" cy="1268078"/>
          </a:xfrm>
          <a:scene3d>
            <a:camera prst="orthographicFront">
              <a:rot lat="0" lon="0" rev="0"/>
            </a:camera>
            <a:lightRig rig="balanced" dir="t">
              <a:rot lat="0" lon="0" rev="8700000"/>
            </a:lightRig>
          </a:scene3d>
        </p:grpSpPr>
        <p:sp>
          <p:nvSpPr>
            <p:cNvPr id="20" name="圆角矩形 19"/>
            <p:cNvSpPr/>
            <p:nvPr/>
          </p:nvSpPr>
          <p:spPr>
            <a:xfrm>
              <a:off x="3700393" y="225605"/>
              <a:ext cx="1585097" cy="1268078"/>
            </a:xfrm>
            <a:prstGeom prst="roundRect">
              <a:avLst>
                <a:gd name="adj" fmla="val 10000"/>
              </a:avLst>
            </a:prstGeom>
            <a:solidFill>
              <a:srgbClr val="4BACC6">
                <a:hueOff val="-9933876"/>
                <a:satOff val="39811"/>
                <a:lumOff val="8628"/>
                <a:alphaOff val="0"/>
              </a:srgbClr>
            </a:solidFill>
            <a:ln w="12700" cap="flat" cmpd="sng" algn="ctr">
              <a:noFill/>
              <a:prstDash val="solid"/>
            </a:ln>
            <a:effectLst>
              <a:outerShdw blurRad="44450" dist="27940" dir="5400000" algn="ctr">
                <a:srgbClr val="000000">
                  <a:alpha val="32000"/>
                </a:srgbClr>
              </a:outerShdw>
            </a:effectLst>
            <a:sp3d>
              <a:bevelT w="190500" h="38100"/>
            </a:sp3d>
          </p:spPr>
        </p:sp>
        <p:sp>
          <p:nvSpPr>
            <p:cNvPr id="21" name="圆角矩形 10"/>
            <p:cNvSpPr/>
            <p:nvPr/>
          </p:nvSpPr>
          <p:spPr>
            <a:xfrm>
              <a:off x="3737534" y="262746"/>
              <a:ext cx="1510815" cy="1193796"/>
            </a:xfrm>
            <a:prstGeom prst="rect">
              <a:avLst/>
            </a:prstGeom>
            <a:noFill/>
            <a:ln>
              <a:noFill/>
            </a:ln>
            <a:effectLst/>
            <a:sp3d/>
          </p:spPr>
          <p:txBody>
            <a:bodyPr spcFirstLastPara="0" vert="horz" wrap="square" lIns="45720" tIns="45720" rIns="45720" bIns="4572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en-US" altLang="zh-CN" sz="2400" b="1" i="0" u="none" strike="noStrike" kern="1200" cap="none" spc="0" normalizeH="0" baseline="0" noProof="0" dirty="0" smtClean="0">
                  <a:ln>
                    <a:noFill/>
                  </a:ln>
                  <a:solidFill>
                    <a:sysClr val="window" lastClr="FFFFFF"/>
                  </a:solidFill>
                  <a:effectLst/>
                  <a:uLnTx/>
                  <a:uFillTx/>
                  <a:latin typeface="Times New Roman" pitchFamily="18" charset="0"/>
                  <a:ea typeface="宋体"/>
                  <a:cs typeface="Times New Roman" pitchFamily="18" charset="0"/>
                </a:rPr>
                <a:t>ATS</a:t>
              </a:r>
              <a:endParaRPr kumimoji="0" lang="zh-CN" altLang="en-US" sz="2400" b="1" i="0" u="none" strike="noStrike" kern="1200" cap="none" spc="0" normalizeH="0" baseline="0" noProof="0" dirty="0">
                <a:ln>
                  <a:noFill/>
                </a:ln>
                <a:solidFill>
                  <a:sysClr val="window" lastClr="FFFFFF"/>
                </a:solidFill>
                <a:effectLst/>
                <a:uLnTx/>
                <a:uFillTx/>
                <a:latin typeface="Times New Roman" pitchFamily="18" charset="0"/>
                <a:ea typeface="宋体"/>
                <a:cs typeface="Times New Roman" pitchFamily="18" charset="0"/>
              </a:endParaRPr>
            </a:p>
          </p:txBody>
        </p:sp>
      </p:grpSp>
      <p:sp>
        <p:nvSpPr>
          <p:cNvPr id="23" name="矩形 22"/>
          <p:cNvSpPr/>
          <p:nvPr/>
        </p:nvSpPr>
        <p:spPr>
          <a:xfrm>
            <a:off x="262690" y="5243524"/>
            <a:ext cx="11715832" cy="1631216"/>
          </a:xfrm>
          <a:prstGeom prst="rect">
            <a:avLst/>
          </a:prstGeom>
          <a:ln>
            <a:solidFill>
              <a:srgbClr val="FF66FF"/>
            </a:solidFill>
          </a:ln>
        </p:spPr>
        <p:txBody>
          <a:bodyPr wrap="square">
            <a:spAutoFit/>
          </a:bodyPr>
          <a:lstStyle/>
          <a:p>
            <a:r>
              <a:rPr lang="en-US" b="1" dirty="0" smtClean="0"/>
              <a:t>ATO</a:t>
            </a:r>
            <a:r>
              <a:rPr lang="zh-CN" altLang="en-US" b="1" dirty="0" smtClean="0"/>
              <a:t>为非故障</a:t>
            </a:r>
            <a:r>
              <a:rPr lang="en-US" b="1" dirty="0" smtClean="0"/>
              <a:t>-</a:t>
            </a:r>
            <a:r>
              <a:rPr lang="zh-CN" altLang="en-US" b="1" dirty="0" smtClean="0"/>
              <a:t>安全系统，其控制列车自动运行的主要目的是模拟最佳司机的驾驶，实现正常情况下高质量的自动驾驶。</a:t>
            </a:r>
            <a:r>
              <a:rPr lang="en-US" b="1" dirty="0" smtClean="0"/>
              <a:t>ATP</a:t>
            </a:r>
            <a:r>
              <a:rPr lang="zh-CN" altLang="en-US" b="1" dirty="0" smtClean="0"/>
              <a:t>系统是城市轨道交通列车运行时必不可少的安全保障，</a:t>
            </a:r>
            <a:r>
              <a:rPr lang="en-US" b="1" dirty="0" smtClean="0"/>
              <a:t>ATO</a:t>
            </a:r>
            <a:r>
              <a:rPr lang="zh-CN" altLang="en-US" b="1" dirty="0" smtClean="0"/>
              <a:t>系统则是提高城市轨道交通列车运行水平（准点、平稳、节能）的技术措施。</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a:solidFill>
                <a:srgbClr val="0070C0"/>
              </a:solidFill>
              <a:latin typeface="微软雅黑" pitchFamily="34" charset="-122"/>
              <a:ea typeface="微软雅黑" pitchFamily="34" charset="-122"/>
              <a:sym typeface="Arial" pitchFamily="34" charset="0"/>
            </a:endParaRPr>
          </a:p>
        </p:txBody>
      </p:sp>
      <p:grpSp>
        <p:nvGrpSpPr>
          <p:cNvPr id="7" name="组合 6"/>
          <p:cNvGrpSpPr/>
          <p:nvPr/>
        </p:nvGrpSpPr>
        <p:grpSpPr>
          <a:xfrm>
            <a:off x="2048796" y="3735775"/>
            <a:ext cx="1872491" cy="936245"/>
            <a:chOff x="3306" y="797910"/>
            <a:chExt cx="1872491" cy="936245"/>
          </a:xfrm>
          <a:scene3d>
            <a:camera prst="orthographicFront"/>
            <a:lightRig rig="flat" dir="t"/>
          </a:scene3d>
        </p:grpSpPr>
        <p:sp>
          <p:nvSpPr>
            <p:cNvPr id="8" name="圆角矩形 7"/>
            <p:cNvSpPr/>
            <p:nvPr/>
          </p:nvSpPr>
          <p:spPr>
            <a:xfrm>
              <a:off x="3306" y="797910"/>
              <a:ext cx="1872491" cy="936245"/>
            </a:xfrm>
            <a:prstGeom prst="roundRect">
              <a:avLst>
                <a:gd name="adj" fmla="val 10000"/>
              </a:avLst>
            </a:prstGeom>
            <a:blipFill>
              <a:blip r:embed="rId2">
                <a:duotone>
                  <a:srgbClr val="9BBB59">
                    <a:hueOff val="0"/>
                    <a:satOff val="0"/>
                    <a:lumOff val="0"/>
                    <a:alphaOff val="0"/>
                    <a:shade val="22000"/>
                    <a:satMod val="160000"/>
                  </a:srgbClr>
                  <a:srgbClr val="9BBB59">
                    <a:hueOff val="0"/>
                    <a:satOff val="0"/>
                    <a:lumOff val="0"/>
                    <a:alphaOff val="0"/>
                    <a:shade val="45000"/>
                    <a:satMod val="100000"/>
                  </a:srgbClr>
                </a:duotone>
              </a:blip>
              <a:tile tx="0" ty="0" sx="65000" sy="65000" flip="none" algn="ctr"/>
            </a:blipFill>
            <a:ln>
              <a:noFill/>
            </a:ln>
            <a:effectLst>
              <a:outerShdw blurRad="38100" dist="25400" dir="5400000" algn="t" rotWithShape="0">
                <a:srgbClr val="000000">
                  <a:alpha val="50000"/>
                </a:srgbClr>
              </a:outerShdw>
            </a:effectLst>
            <a:sp3d prstMaterial="plastic">
              <a:bevelT w="120900" h="88900"/>
              <a:bevelB w="88900" h="31750" prst="angle"/>
            </a:sp3d>
          </p:spPr>
        </p:sp>
        <p:sp>
          <p:nvSpPr>
            <p:cNvPr id="9" name="圆角矩形 4"/>
            <p:cNvSpPr/>
            <p:nvPr/>
          </p:nvSpPr>
          <p:spPr>
            <a:xfrm>
              <a:off x="30728" y="825332"/>
              <a:ext cx="1817647" cy="881401"/>
            </a:xfrm>
            <a:prstGeom prst="rect">
              <a:avLst/>
            </a:prstGeom>
            <a:noFill/>
            <a:ln>
              <a:noFill/>
            </a:ln>
            <a:effectLst/>
            <a:sp3d/>
          </p:spPr>
          <p:txBody>
            <a:bodyPr spcFirstLastPara="0" vert="horz" wrap="square" lIns="15240" tIns="15240" rIns="15240" bIns="1524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列车自动</a:t>
              </a:r>
              <a:endParaRPr kumimoji="0" lang="en-US" altLang="zh-CN" sz="2400" b="1" i="0" u="none" strike="noStrike" kern="1200" cap="none" spc="0" normalizeH="0" baseline="0" noProof="0" dirty="0" smtClean="0">
                <a:ln>
                  <a:noFill/>
                </a:ln>
                <a:solidFill>
                  <a:sysClr val="window" lastClr="FFFFFF"/>
                </a:solidFill>
                <a:effectLst/>
                <a:uLnTx/>
                <a:uFillTx/>
                <a:latin typeface="Perpetua"/>
                <a:ea typeface="宋体"/>
                <a:cs typeface="+mn-cs"/>
              </a:endParaRPr>
            </a:p>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驾驶系统</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3" name="组合 12"/>
          <p:cNvGrpSpPr/>
          <p:nvPr/>
        </p:nvGrpSpPr>
        <p:grpSpPr>
          <a:xfrm>
            <a:off x="3834590" y="2457442"/>
            <a:ext cx="2708186" cy="1214446"/>
            <a:chOff x="2221004" y="2214554"/>
            <a:chExt cx="2708186" cy="1214446"/>
          </a:xfrm>
        </p:grpSpPr>
        <p:grpSp>
          <p:nvGrpSpPr>
            <p:cNvPr id="14" name="组合 31"/>
            <p:cNvGrpSpPr/>
            <p:nvPr/>
          </p:nvGrpSpPr>
          <p:grpSpPr>
            <a:xfrm>
              <a:off x="2221004" y="3362444"/>
              <a:ext cx="922392" cy="66556"/>
              <a:chOff x="1789100" y="963584"/>
              <a:chExt cx="922392" cy="66556"/>
            </a:xfrm>
            <a:scene3d>
              <a:camera prst="orthographicFront"/>
              <a:lightRig rig="flat" dir="t"/>
            </a:scene3d>
          </p:grpSpPr>
          <p:sp>
            <p:nvSpPr>
              <p:cNvPr id="18" name="直接连接符 5"/>
              <p:cNvSpPr/>
              <p:nvPr/>
            </p:nvSpPr>
            <p:spPr>
              <a:xfrm rot="19457599">
                <a:off x="1789100" y="963584"/>
                <a:ext cx="922392" cy="66556"/>
              </a:xfrm>
              <a:custGeom>
                <a:avLst/>
                <a:gdLst/>
                <a:ahLst/>
                <a:cxnLst/>
                <a:rect l="0" t="0" r="0" b="0"/>
                <a:pathLst>
                  <a:path>
                    <a:moveTo>
                      <a:pt x="0" y="33278"/>
                    </a:moveTo>
                    <a:lnTo>
                      <a:pt x="922392" y="33278"/>
                    </a:lnTo>
                  </a:path>
                </a:pathLst>
              </a:custGeom>
              <a:noFill/>
              <a:ln w="28575" cap="flat" cmpd="sng" algn="ctr">
                <a:solidFill>
                  <a:srgbClr val="4BACC6">
                    <a:hueOff val="0"/>
                    <a:satOff val="0"/>
                    <a:lumOff val="0"/>
                    <a:alphaOff val="0"/>
                  </a:srgbClr>
                </a:solidFill>
                <a:prstDash val="solid"/>
              </a:ln>
              <a:effectLst/>
              <a:sp3d prstMaterial="matte"/>
            </p:spPr>
          </p:sp>
          <p:sp>
            <p:nvSpPr>
              <p:cNvPr id="19" name="直接连接符 6"/>
              <p:cNvSpPr/>
              <p:nvPr/>
            </p:nvSpPr>
            <p:spPr>
              <a:xfrm rot="19457599">
                <a:off x="2227237" y="973802"/>
                <a:ext cx="46119" cy="46119"/>
              </a:xfrm>
              <a:prstGeom prst="rect">
                <a:avLst/>
              </a:prstGeom>
              <a:noFill/>
              <a:ln w="28575">
                <a:noFill/>
              </a:ln>
              <a:effectLst/>
              <a:sp3d/>
            </p:spPr>
            <p:txBody>
              <a:bodyPr spcFirstLastPara="0" vert="horz" wrap="square" lIns="12700" tIns="0" rIns="12700" bIns="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zh-CN" altLang="en-US" sz="2400" b="1" i="0" u="none" strike="noStrike" kern="1200" cap="none" spc="0" normalizeH="0" baseline="0" noProof="0">
                  <a:ln>
                    <a:noFill/>
                  </a:ln>
                  <a:solidFill>
                    <a:sysClr val="windowText" lastClr="000000">
                      <a:hueOff val="0"/>
                      <a:satOff val="0"/>
                      <a:lumOff val="0"/>
                      <a:alphaOff val="0"/>
                    </a:sysClr>
                  </a:solidFill>
                  <a:effectLst/>
                  <a:uLnTx/>
                  <a:uFillTx/>
                  <a:latin typeface="Perpetua"/>
                  <a:ea typeface="宋体"/>
                  <a:cs typeface="+mn-cs"/>
                </a:endParaRPr>
              </a:p>
            </p:txBody>
          </p:sp>
        </p:grpSp>
        <p:grpSp>
          <p:nvGrpSpPr>
            <p:cNvPr id="15" name="组合 32"/>
            <p:cNvGrpSpPr/>
            <p:nvPr/>
          </p:nvGrpSpPr>
          <p:grpSpPr>
            <a:xfrm>
              <a:off x="3056699" y="2214554"/>
              <a:ext cx="1872491" cy="936245"/>
              <a:chOff x="2624795" y="259568"/>
              <a:chExt cx="1872491" cy="936245"/>
            </a:xfrm>
            <a:scene3d>
              <a:camera prst="orthographicFront"/>
              <a:lightRig rig="flat" dir="t"/>
            </a:scene3d>
          </p:grpSpPr>
          <p:sp>
            <p:nvSpPr>
              <p:cNvPr id="16" name="圆角矩形 15"/>
              <p:cNvSpPr/>
              <p:nvPr/>
            </p:nvSpPr>
            <p:spPr>
              <a:xfrm>
                <a:off x="2624795" y="259568"/>
                <a:ext cx="1872491" cy="936245"/>
              </a:xfrm>
              <a:prstGeom prst="roundRect">
                <a:avLst>
                  <a:gd name="adj" fmla="val 10000"/>
                </a:avLst>
              </a:prstGeom>
              <a:blipFill>
                <a:blip r:embed="rId2">
                  <a:duotone>
                    <a:srgbClr val="4BACC6">
                      <a:hueOff val="0"/>
                      <a:satOff val="0"/>
                      <a:lumOff val="0"/>
                      <a:alphaOff val="0"/>
                      <a:shade val="22000"/>
                      <a:satMod val="160000"/>
                    </a:srgbClr>
                    <a:srgbClr val="4BACC6">
                      <a:hueOff val="0"/>
                      <a:satOff val="0"/>
                      <a:lumOff val="0"/>
                      <a:alphaOff val="0"/>
                      <a:shade val="45000"/>
                      <a:satMod val="100000"/>
                    </a:srgbClr>
                  </a:duotone>
                </a:blip>
                <a:tile tx="0" ty="0" sx="65000" sy="65000" flip="none" algn="ctr"/>
              </a:blipFill>
              <a:ln>
                <a:noFill/>
              </a:ln>
              <a:effectLst>
                <a:outerShdw blurRad="38100" dist="25400" dir="5400000" algn="t" rotWithShape="0">
                  <a:srgbClr val="000000">
                    <a:alpha val="50000"/>
                  </a:srgbClr>
                </a:outerShdw>
              </a:effectLst>
              <a:sp3d prstMaterial="plastic">
                <a:bevelT w="120900" h="88900"/>
                <a:bevelB w="88900" h="31750" prst="angle"/>
              </a:sp3d>
            </p:spPr>
          </p:sp>
          <p:sp>
            <p:nvSpPr>
              <p:cNvPr id="17" name="圆角矩形 8"/>
              <p:cNvSpPr/>
              <p:nvPr/>
            </p:nvSpPr>
            <p:spPr>
              <a:xfrm>
                <a:off x="2652217" y="286990"/>
                <a:ext cx="1817647" cy="881401"/>
              </a:xfrm>
              <a:prstGeom prst="rect">
                <a:avLst/>
              </a:prstGeom>
              <a:noFill/>
              <a:ln>
                <a:noFill/>
              </a:ln>
              <a:effectLst/>
              <a:sp3d/>
            </p:spPr>
            <p:txBody>
              <a:bodyPr spcFirstLastPara="0" vert="horz" wrap="square" lIns="15240" tIns="15240" rIns="15240" bIns="1524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车载设备</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grpSp>
        <p:nvGrpSpPr>
          <p:cNvPr id="20" name="组合 19"/>
          <p:cNvGrpSpPr/>
          <p:nvPr/>
        </p:nvGrpSpPr>
        <p:grpSpPr>
          <a:xfrm>
            <a:off x="3834590" y="4814896"/>
            <a:ext cx="2708186" cy="1214446"/>
            <a:chOff x="2221004" y="3929066"/>
            <a:chExt cx="2708186" cy="1214446"/>
          </a:xfrm>
        </p:grpSpPr>
        <p:grpSp>
          <p:nvGrpSpPr>
            <p:cNvPr id="21" name="组合 33"/>
            <p:cNvGrpSpPr/>
            <p:nvPr/>
          </p:nvGrpSpPr>
          <p:grpSpPr>
            <a:xfrm>
              <a:off x="2221004" y="3929066"/>
              <a:ext cx="922392" cy="66556"/>
              <a:chOff x="1789100" y="1501925"/>
              <a:chExt cx="922392" cy="66556"/>
            </a:xfrm>
            <a:scene3d>
              <a:camera prst="orthographicFront"/>
              <a:lightRig rig="flat" dir="t"/>
            </a:scene3d>
          </p:grpSpPr>
          <p:sp>
            <p:nvSpPr>
              <p:cNvPr id="25" name="直接连接符 9"/>
              <p:cNvSpPr/>
              <p:nvPr/>
            </p:nvSpPr>
            <p:spPr>
              <a:xfrm rot="2142401">
                <a:off x="1789100" y="1501925"/>
                <a:ext cx="922392" cy="66556"/>
              </a:xfrm>
              <a:custGeom>
                <a:avLst/>
                <a:gdLst/>
                <a:ahLst/>
                <a:cxnLst/>
                <a:rect l="0" t="0" r="0" b="0"/>
                <a:pathLst>
                  <a:path>
                    <a:moveTo>
                      <a:pt x="0" y="33278"/>
                    </a:moveTo>
                    <a:lnTo>
                      <a:pt x="922392" y="33278"/>
                    </a:lnTo>
                  </a:path>
                </a:pathLst>
              </a:custGeom>
              <a:noFill/>
              <a:ln w="28575" cap="flat" cmpd="sng" algn="ctr">
                <a:solidFill>
                  <a:srgbClr val="4BACC6">
                    <a:hueOff val="0"/>
                    <a:satOff val="0"/>
                    <a:lumOff val="0"/>
                    <a:alphaOff val="0"/>
                  </a:srgbClr>
                </a:solidFill>
                <a:prstDash val="solid"/>
              </a:ln>
              <a:effectLst/>
              <a:sp3d prstMaterial="matte"/>
            </p:spPr>
          </p:sp>
          <p:sp>
            <p:nvSpPr>
              <p:cNvPr id="26" name="直接连接符 10"/>
              <p:cNvSpPr/>
              <p:nvPr/>
            </p:nvSpPr>
            <p:spPr>
              <a:xfrm rot="2142401">
                <a:off x="2227237" y="1512143"/>
                <a:ext cx="46119" cy="46119"/>
              </a:xfrm>
              <a:prstGeom prst="rect">
                <a:avLst/>
              </a:prstGeom>
              <a:noFill/>
              <a:ln w="28575">
                <a:noFill/>
              </a:ln>
              <a:effectLst/>
              <a:sp3d/>
            </p:spPr>
            <p:txBody>
              <a:bodyPr spcFirstLastPara="0" vert="horz" wrap="square" lIns="12700" tIns="0" rIns="12700" bIns="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zh-CN" altLang="en-US" sz="2400" b="1" i="0" u="none" strike="noStrike" kern="1200" cap="none" spc="0" normalizeH="0" baseline="0" noProof="0">
                  <a:ln>
                    <a:noFill/>
                  </a:ln>
                  <a:solidFill>
                    <a:sysClr val="windowText" lastClr="000000">
                      <a:hueOff val="0"/>
                      <a:satOff val="0"/>
                      <a:lumOff val="0"/>
                      <a:alphaOff val="0"/>
                    </a:sysClr>
                  </a:solidFill>
                  <a:effectLst/>
                  <a:uLnTx/>
                  <a:uFillTx/>
                  <a:latin typeface="Perpetua"/>
                  <a:ea typeface="宋体"/>
                  <a:cs typeface="+mn-cs"/>
                </a:endParaRPr>
              </a:p>
            </p:txBody>
          </p:sp>
        </p:grpSp>
        <p:grpSp>
          <p:nvGrpSpPr>
            <p:cNvPr id="22" name="组合 34"/>
            <p:cNvGrpSpPr/>
            <p:nvPr/>
          </p:nvGrpSpPr>
          <p:grpSpPr>
            <a:xfrm>
              <a:off x="3056699" y="4207267"/>
              <a:ext cx="1872491" cy="936245"/>
              <a:chOff x="2624795" y="1336251"/>
              <a:chExt cx="1872491" cy="936245"/>
            </a:xfrm>
            <a:scene3d>
              <a:camera prst="orthographicFront"/>
              <a:lightRig rig="flat" dir="t"/>
            </a:scene3d>
          </p:grpSpPr>
          <p:sp>
            <p:nvSpPr>
              <p:cNvPr id="23" name="圆角矩形 22"/>
              <p:cNvSpPr/>
              <p:nvPr/>
            </p:nvSpPr>
            <p:spPr>
              <a:xfrm>
                <a:off x="2624795" y="1336251"/>
                <a:ext cx="1872491" cy="936245"/>
              </a:xfrm>
              <a:prstGeom prst="roundRect">
                <a:avLst>
                  <a:gd name="adj" fmla="val 10000"/>
                </a:avLst>
              </a:prstGeom>
              <a:blipFill>
                <a:blip r:embed="rId2">
                  <a:duotone>
                    <a:srgbClr val="4BACC6">
                      <a:hueOff val="0"/>
                      <a:satOff val="0"/>
                      <a:lumOff val="0"/>
                      <a:alphaOff val="0"/>
                      <a:shade val="22000"/>
                      <a:satMod val="160000"/>
                    </a:srgbClr>
                    <a:srgbClr val="4BACC6">
                      <a:hueOff val="0"/>
                      <a:satOff val="0"/>
                      <a:lumOff val="0"/>
                      <a:alphaOff val="0"/>
                      <a:shade val="45000"/>
                      <a:satMod val="100000"/>
                    </a:srgbClr>
                  </a:duotone>
                </a:blip>
                <a:tile tx="0" ty="0" sx="65000" sy="65000" flip="none" algn="ctr"/>
              </a:blipFill>
              <a:ln>
                <a:noFill/>
              </a:ln>
              <a:effectLst>
                <a:outerShdw blurRad="38100" dist="25400" dir="5400000" algn="t" rotWithShape="0">
                  <a:srgbClr val="000000">
                    <a:alpha val="50000"/>
                  </a:srgbClr>
                </a:outerShdw>
              </a:effectLst>
              <a:sp3d prstMaterial="plastic">
                <a:bevelT w="120900" h="88900"/>
                <a:bevelB w="88900" h="31750" prst="angle"/>
              </a:sp3d>
            </p:spPr>
          </p:sp>
          <p:sp>
            <p:nvSpPr>
              <p:cNvPr id="24" name="圆角矩形 12"/>
              <p:cNvSpPr/>
              <p:nvPr/>
            </p:nvSpPr>
            <p:spPr>
              <a:xfrm>
                <a:off x="2652217" y="1363673"/>
                <a:ext cx="1817647" cy="881401"/>
              </a:xfrm>
              <a:prstGeom prst="rect">
                <a:avLst/>
              </a:prstGeom>
              <a:noFill/>
              <a:ln>
                <a:noFill/>
              </a:ln>
              <a:effectLst/>
              <a:sp3d/>
            </p:spPr>
            <p:txBody>
              <a:bodyPr spcFirstLastPara="0" vert="horz" wrap="square" lIns="15240" tIns="15240" rIns="15240" bIns="1524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轨旁设备</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pic>
        <p:nvPicPr>
          <p:cNvPr id="27" name="Picture 2" descr="d:\360浏览器\360\360se\360se6\User Data\temp\20070531184502353.jpg"/>
          <p:cNvPicPr>
            <a:picLocks noChangeAspect="1" noChangeArrowheads="1"/>
          </p:cNvPicPr>
          <p:nvPr/>
        </p:nvPicPr>
        <p:blipFill>
          <a:blip r:embed="rId3"/>
          <a:srcRect/>
          <a:stretch>
            <a:fillRect/>
          </a:stretch>
        </p:blipFill>
        <p:spPr bwMode="auto">
          <a:xfrm>
            <a:off x="6679038" y="1743062"/>
            <a:ext cx="3167058" cy="2375294"/>
          </a:xfrm>
          <a:prstGeom prst="rect">
            <a:avLst/>
          </a:prstGeom>
          <a:noFill/>
        </p:spPr>
      </p:pic>
      <p:pic>
        <p:nvPicPr>
          <p:cNvPr id="28" name="Picture 4" descr="d:\360浏览器\360\360se\360se6\User Data\temp\2007011701382455806.jpg"/>
          <p:cNvPicPr>
            <a:picLocks noChangeAspect="1" noChangeArrowheads="1"/>
          </p:cNvPicPr>
          <p:nvPr/>
        </p:nvPicPr>
        <p:blipFill>
          <a:blip r:embed="rId4" cstate="print"/>
          <a:srcRect/>
          <a:stretch>
            <a:fillRect/>
          </a:stretch>
        </p:blipFill>
        <p:spPr bwMode="auto">
          <a:xfrm>
            <a:off x="6679038" y="4386268"/>
            <a:ext cx="3214710" cy="21431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a:solidFill>
                <a:srgbClr val="0070C0"/>
              </a:solidFill>
              <a:latin typeface="微软雅黑" pitchFamily="34" charset="-122"/>
              <a:ea typeface="微软雅黑" pitchFamily="34" charset="-122"/>
              <a:sym typeface="Arial" pitchFamily="34" charset="0"/>
            </a:endParaRPr>
          </a:p>
        </p:txBody>
      </p:sp>
      <p:grpSp>
        <p:nvGrpSpPr>
          <p:cNvPr id="7" name="组合 13"/>
          <p:cNvGrpSpPr>
            <a:grpSpLocks/>
          </p:cNvGrpSpPr>
          <p:nvPr/>
        </p:nvGrpSpPr>
        <p:grpSpPr bwMode="auto">
          <a:xfrm>
            <a:off x="4477532" y="2100252"/>
            <a:ext cx="5520003" cy="1582742"/>
            <a:chOff x="1129470" y="3136663"/>
            <a:chExt cx="1800271" cy="867742"/>
          </a:xfrm>
        </p:grpSpPr>
        <p:sp>
          <p:nvSpPr>
            <p:cNvPr id="9" name="圆角矩形 8"/>
            <p:cNvSpPr/>
            <p:nvPr/>
          </p:nvSpPr>
          <p:spPr>
            <a:xfrm>
              <a:off x="1129470" y="3136663"/>
              <a:ext cx="1800271" cy="867742"/>
            </a:xfrm>
            <a:prstGeom prst="roundRect">
              <a:avLst/>
            </a:prstGeom>
            <a:noFill/>
            <a:ln w="28575">
              <a:solidFill>
                <a:schemeClr val="accent2">
                  <a:lumMod val="60000"/>
                  <a:lumOff val="40000"/>
                </a:schemeClr>
              </a:solidFill>
            </a:ln>
            <a:effectLst/>
            <a:scene3d>
              <a:camera prst="orthographicFront">
                <a:rot lat="0" lon="0" rev="0"/>
              </a:camera>
              <a:lightRig rig="contrasting" dir="t">
                <a:rot lat="0" lon="0" rev="7800000"/>
              </a:lightRig>
            </a:scene3d>
            <a:sp3d>
              <a:bevelT w="139700" h="139700"/>
            </a:sp3d>
          </p:spPr>
        </p:sp>
        <p:sp>
          <p:nvSpPr>
            <p:cNvPr id="13" name="圆角矩形 13"/>
            <p:cNvSpPr/>
            <p:nvPr/>
          </p:nvSpPr>
          <p:spPr>
            <a:xfrm>
              <a:off x="1172295" y="3179494"/>
              <a:ext cx="1714620" cy="782079"/>
            </a:xfrm>
            <a:prstGeom prst="rect">
              <a:avLst/>
            </a:prstGeom>
            <a:noFill/>
            <a:ln>
              <a:noFill/>
            </a:ln>
            <a:effectLst/>
          </p:spPr>
          <p:txBody>
            <a:bodyPr lIns="110490" tIns="110490" rIns="110490" bIns="110490" spcCol="1270" anchor="ctr"/>
            <a:lstStyle/>
            <a:p>
              <a:pPr lvl="0" algn="just" defTabSz="1289050">
                <a:lnSpc>
                  <a:spcPct val="90000"/>
                </a:lnSpc>
                <a:spcAft>
                  <a:spcPct val="35000"/>
                </a:spcAft>
                <a:defRPr/>
              </a:pP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轨旁设备通常兼用</a:t>
              </a:r>
              <a:r>
                <a:rPr lang="en-US" altLang="zh-CN" sz="2400" b="1" kern="0" dirty="0" smtClean="0">
                  <a:solidFill>
                    <a:srgbClr val="333399"/>
                  </a:solidFill>
                  <a:latin typeface="Times New Roman" pitchFamily="18" charset="0"/>
                  <a:ea typeface="+mj-ea"/>
                  <a:cs typeface="Times New Roman" pitchFamily="18" charset="0"/>
                </a:rPr>
                <a:t>ATP</a:t>
              </a:r>
              <a:r>
                <a:rPr lang="zh-CN" altLang="en-US" sz="2400" b="1" kern="0" dirty="0" smtClean="0">
                  <a:solidFill>
                    <a:srgbClr val="333399"/>
                  </a:solidFill>
                  <a:latin typeface="Times New Roman" pitchFamily="18" charset="0"/>
                  <a:ea typeface="+mj-ea"/>
                  <a:cs typeface="Times New Roman" pitchFamily="18" charset="0"/>
                </a:rPr>
                <a:t>轨旁设备，接收与列车自动运行有关的信息。</a:t>
              </a:r>
              <a:endParaRPr kumimoji="0" lang="zh-CN" altLang="en-US" sz="2400" b="1" i="0" u="none" strike="noStrike" kern="0" cap="none" spc="0" normalizeH="0" baseline="0" noProof="0" dirty="0">
                <a:ln>
                  <a:noFill/>
                </a:ln>
                <a:solidFill>
                  <a:srgbClr val="333399"/>
                </a:solidFill>
                <a:effectLst/>
                <a:uLnTx/>
                <a:uFillTx/>
                <a:latin typeface="Times New Roman" pitchFamily="18" charset="0"/>
                <a:ea typeface="+mj-ea"/>
                <a:cs typeface="Times New Roman" pitchFamily="18" charset="0"/>
              </a:endParaRPr>
            </a:p>
          </p:txBody>
        </p:sp>
      </p:grpSp>
      <p:grpSp>
        <p:nvGrpSpPr>
          <p:cNvPr id="14" name="组合 13"/>
          <p:cNvGrpSpPr/>
          <p:nvPr/>
        </p:nvGrpSpPr>
        <p:grpSpPr>
          <a:xfrm>
            <a:off x="1853603" y="1957376"/>
            <a:ext cx="2571768" cy="1857388"/>
            <a:chOff x="428596" y="2214554"/>
            <a:chExt cx="2571768" cy="1857388"/>
          </a:xfrm>
        </p:grpSpPr>
        <p:sp>
          <p:nvSpPr>
            <p:cNvPr id="15" name="右箭头 14"/>
            <p:cNvSpPr/>
            <p:nvPr/>
          </p:nvSpPr>
          <p:spPr>
            <a:xfrm>
              <a:off x="428596" y="2214554"/>
              <a:ext cx="2571768" cy="1857388"/>
            </a:xfrm>
            <a:prstGeom prst="rightArrow">
              <a:avLst/>
            </a:prstGeom>
            <a:solidFill>
              <a:srgbClr val="00B0F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6" name="TextBox 15"/>
            <p:cNvSpPr txBox="1"/>
            <p:nvPr/>
          </p:nvSpPr>
          <p:spPr>
            <a:xfrm>
              <a:off x="500034" y="2895897"/>
              <a:ext cx="2214578" cy="461665"/>
            </a:xfrm>
            <a:prstGeom prst="rect">
              <a:avLst/>
            </a:prstGeom>
            <a:noFill/>
          </p:spPr>
          <p:txBody>
            <a:bodyPr wrap="square" rtlCol="0">
              <a:spAutoFit/>
            </a:bodyPr>
            <a:lstStyle/>
            <a:p>
              <a:pPr lvl="0" algn="ctr">
                <a:defRPr/>
              </a:pPr>
              <a:r>
                <a:rPr lang="en-US" altLang="zh-CN" sz="2400" b="1" kern="0" dirty="0" smtClean="0">
                  <a:solidFill>
                    <a:schemeClr val="bg1"/>
                  </a:solidFill>
                  <a:latin typeface="Times New Roman" pitchFamily="18" charset="0"/>
                  <a:ea typeface="+mj-ea"/>
                  <a:cs typeface="Times New Roman" pitchFamily="18" charset="0"/>
                </a:rPr>
                <a:t>ATO</a:t>
              </a:r>
              <a:r>
                <a:rPr lang="zh-CN" altLang="en-US" sz="2400" b="1" kern="0" dirty="0" smtClean="0">
                  <a:solidFill>
                    <a:schemeClr val="bg1"/>
                  </a:solidFill>
                  <a:latin typeface="Times New Roman" pitchFamily="18" charset="0"/>
                  <a:ea typeface="+mj-ea"/>
                  <a:cs typeface="Times New Roman" pitchFamily="18" charset="0"/>
                </a:rPr>
                <a:t>轨旁设备</a:t>
              </a:r>
            </a:p>
          </p:txBody>
        </p:sp>
      </p:grpSp>
      <p:grpSp>
        <p:nvGrpSpPr>
          <p:cNvPr id="17" name="组合 13"/>
          <p:cNvGrpSpPr>
            <a:grpSpLocks/>
          </p:cNvGrpSpPr>
          <p:nvPr/>
        </p:nvGrpSpPr>
        <p:grpSpPr bwMode="auto">
          <a:xfrm>
            <a:off x="4477532" y="4314830"/>
            <a:ext cx="5520003" cy="1582742"/>
            <a:chOff x="1129470" y="3136663"/>
            <a:chExt cx="1800271" cy="867742"/>
          </a:xfrm>
        </p:grpSpPr>
        <p:sp>
          <p:nvSpPr>
            <p:cNvPr id="18" name="圆角矩形 17"/>
            <p:cNvSpPr/>
            <p:nvPr/>
          </p:nvSpPr>
          <p:spPr>
            <a:xfrm>
              <a:off x="1129470" y="3136663"/>
              <a:ext cx="1800271" cy="867742"/>
            </a:xfrm>
            <a:prstGeom prst="roundRect">
              <a:avLst/>
            </a:prstGeom>
            <a:noFill/>
            <a:ln w="28575">
              <a:solidFill>
                <a:schemeClr val="accent2">
                  <a:lumMod val="60000"/>
                  <a:lumOff val="40000"/>
                </a:schemeClr>
              </a:solidFill>
            </a:ln>
            <a:effectLst/>
            <a:scene3d>
              <a:camera prst="orthographicFront">
                <a:rot lat="0" lon="0" rev="0"/>
              </a:camera>
              <a:lightRig rig="contrasting" dir="t">
                <a:rot lat="0" lon="0" rev="7800000"/>
              </a:lightRig>
            </a:scene3d>
            <a:sp3d>
              <a:bevelT w="139700" h="139700"/>
            </a:sp3d>
          </p:spPr>
        </p:sp>
        <p:sp>
          <p:nvSpPr>
            <p:cNvPr id="19" name="圆角矩形 13"/>
            <p:cNvSpPr/>
            <p:nvPr/>
          </p:nvSpPr>
          <p:spPr>
            <a:xfrm>
              <a:off x="1172295" y="3179494"/>
              <a:ext cx="1714620" cy="782079"/>
            </a:xfrm>
            <a:prstGeom prst="rect">
              <a:avLst/>
            </a:prstGeom>
            <a:noFill/>
            <a:ln>
              <a:noFill/>
            </a:ln>
            <a:effectLst/>
          </p:spPr>
          <p:txBody>
            <a:bodyPr lIns="110490" tIns="110490" rIns="110490" bIns="110490" spcCol="1270" anchor="ctr"/>
            <a:lstStyle/>
            <a:p>
              <a:pPr lvl="0" algn="just" defTabSz="1289050">
                <a:lnSpc>
                  <a:spcPct val="90000"/>
                </a:lnSpc>
                <a:spcAft>
                  <a:spcPct val="35000"/>
                </a:spcAft>
                <a:defRPr/>
              </a:pPr>
              <a:r>
                <a:rPr lang="zh-CN" altLang="en-US" sz="2400" b="1" kern="0" dirty="0" smtClean="0">
                  <a:solidFill>
                    <a:srgbClr val="333399"/>
                  </a:solidFill>
                  <a:latin typeface="Times New Roman" pitchFamily="18" charset="0"/>
                  <a:ea typeface="+mj-ea"/>
                  <a:cs typeface="Times New Roman" pitchFamily="18" charset="0"/>
                </a:rPr>
                <a:t>由</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控制器（包括司机控制台）及安装在列车每一端司机室车体下的两个</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接收天线和两个</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发送天线组成，还包括</a:t>
              </a:r>
              <a:r>
                <a:rPr lang="en-US" altLang="zh-CN" sz="2400" b="1" kern="0" dirty="0" smtClean="0">
                  <a:solidFill>
                    <a:srgbClr val="333399"/>
                  </a:solidFill>
                  <a:latin typeface="Times New Roman" pitchFamily="18" charset="0"/>
                  <a:ea typeface="+mj-ea"/>
                  <a:cs typeface="Times New Roman" pitchFamily="18" charset="0"/>
                </a:rPr>
                <a:t>ATO</a:t>
              </a:r>
              <a:r>
                <a:rPr lang="zh-CN" altLang="en-US" sz="2400" b="1" kern="0" dirty="0" smtClean="0">
                  <a:solidFill>
                    <a:srgbClr val="333399"/>
                  </a:solidFill>
                  <a:latin typeface="Times New Roman" pitchFamily="18" charset="0"/>
                  <a:ea typeface="+mj-ea"/>
                  <a:cs typeface="Times New Roman" pitchFamily="18" charset="0"/>
                </a:rPr>
                <a:t>附件组成。</a:t>
              </a:r>
            </a:p>
          </p:txBody>
        </p:sp>
      </p:grpSp>
      <p:grpSp>
        <p:nvGrpSpPr>
          <p:cNvPr id="20" name="组合 19"/>
          <p:cNvGrpSpPr/>
          <p:nvPr/>
        </p:nvGrpSpPr>
        <p:grpSpPr>
          <a:xfrm>
            <a:off x="1853603" y="4171954"/>
            <a:ext cx="2571768" cy="1857388"/>
            <a:chOff x="428596" y="2214554"/>
            <a:chExt cx="2571768" cy="1857388"/>
          </a:xfrm>
        </p:grpSpPr>
        <p:sp>
          <p:nvSpPr>
            <p:cNvPr id="21" name="右箭头 20"/>
            <p:cNvSpPr/>
            <p:nvPr/>
          </p:nvSpPr>
          <p:spPr>
            <a:xfrm>
              <a:off x="428596" y="2214554"/>
              <a:ext cx="2571768" cy="1857388"/>
            </a:xfrm>
            <a:prstGeom prst="rightArrow">
              <a:avLst/>
            </a:prstGeom>
            <a:solidFill>
              <a:srgbClr val="00B0F0"/>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22" name="TextBox 21"/>
            <p:cNvSpPr txBox="1"/>
            <p:nvPr/>
          </p:nvSpPr>
          <p:spPr>
            <a:xfrm>
              <a:off x="500034" y="2895897"/>
              <a:ext cx="2214578" cy="461665"/>
            </a:xfrm>
            <a:prstGeom prst="rect">
              <a:avLst/>
            </a:prstGeom>
            <a:noFill/>
          </p:spPr>
          <p:txBody>
            <a:bodyPr wrap="square" rtlCol="0">
              <a:spAutoFit/>
            </a:bodyPr>
            <a:lstStyle/>
            <a:p>
              <a:pPr lvl="0" algn="ctr">
                <a:defRPr/>
              </a:pPr>
              <a:r>
                <a:rPr lang="en-US" altLang="zh-CN" sz="2400" b="1" kern="0" dirty="0" smtClean="0">
                  <a:solidFill>
                    <a:schemeClr val="bg1"/>
                  </a:solidFill>
                  <a:latin typeface="Times New Roman" pitchFamily="18" charset="0"/>
                  <a:ea typeface="+mj-ea"/>
                  <a:cs typeface="Times New Roman" pitchFamily="18" charset="0"/>
                </a:rPr>
                <a:t>ATO</a:t>
              </a:r>
              <a:r>
                <a:rPr lang="zh-CN" altLang="en-US" sz="2400" b="1" kern="0" dirty="0" smtClean="0">
                  <a:solidFill>
                    <a:schemeClr val="bg1"/>
                  </a:solidFill>
                  <a:latin typeface="Times New Roman" pitchFamily="18" charset="0"/>
                  <a:ea typeface="+mj-ea"/>
                  <a:cs typeface="Times New Roman" pitchFamily="18" charset="0"/>
                </a:rPr>
                <a:t>车载设备</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a:solidFill>
                <a:srgbClr val="0070C0"/>
              </a:solidFill>
              <a:latin typeface="微软雅黑" pitchFamily="34" charset="-122"/>
              <a:ea typeface="微软雅黑" pitchFamily="34" charset="-122"/>
              <a:sym typeface="Arial" pitchFamily="34" charset="0"/>
            </a:endParaRPr>
          </a:p>
        </p:txBody>
      </p:sp>
      <p:grpSp>
        <p:nvGrpSpPr>
          <p:cNvPr id="7" name="组合 5"/>
          <p:cNvGrpSpPr/>
          <p:nvPr/>
        </p:nvGrpSpPr>
        <p:grpSpPr>
          <a:xfrm>
            <a:off x="7977994" y="1528748"/>
            <a:ext cx="1143008" cy="1143008"/>
            <a:chOff x="382488" y="1472"/>
            <a:chExt cx="1480839" cy="1480839"/>
          </a:xfrm>
          <a:scene3d>
            <a:camera prst="orthographicFront">
              <a:rot lat="0" lon="0" rev="0"/>
            </a:camera>
            <a:lightRig rig="soft" dir="t">
              <a:rot lat="0" lon="0" rev="0"/>
            </a:lightRig>
          </a:scene3d>
        </p:grpSpPr>
        <p:sp>
          <p:nvSpPr>
            <p:cNvPr id="8" name="椭圆 7"/>
            <p:cNvSpPr/>
            <p:nvPr/>
          </p:nvSpPr>
          <p:spPr>
            <a:xfrm>
              <a:off x="382488" y="1472"/>
              <a:ext cx="1480839" cy="1480839"/>
            </a:xfrm>
            <a:prstGeom prst="ellipse">
              <a:avLst/>
            </a:prstGeom>
            <a:solidFill>
              <a:srgbClr val="8064A2">
                <a:hueOff val="0"/>
                <a:satOff val="0"/>
                <a:lumOff val="0"/>
                <a:alphaOff val="0"/>
              </a:srgbClr>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sp>
        <p:sp>
          <p:nvSpPr>
            <p:cNvPr id="9" name="椭圆 4"/>
            <p:cNvSpPr/>
            <p:nvPr/>
          </p:nvSpPr>
          <p:spPr>
            <a:xfrm>
              <a:off x="599352" y="218336"/>
              <a:ext cx="1047111" cy="1047111"/>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spcFirstLastPara="0" vert="horz" wrap="square" lIns="82550" tIns="82550" rIns="82550" bIns="8255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车载</a:t>
              </a:r>
              <a:r>
                <a:rPr kumimoji="0" lang="en-US" altLang="zh-CN" sz="2400" b="1" i="0" u="none" strike="noStrike" kern="1200" cap="none" spc="0" normalizeH="0" baseline="0" noProof="0" dirty="0" smtClean="0">
                  <a:ln>
                    <a:noFill/>
                  </a:ln>
                  <a:solidFill>
                    <a:sysClr val="window" lastClr="FFFFFF"/>
                  </a:solidFill>
                  <a:effectLst/>
                  <a:uLnTx/>
                  <a:uFillTx/>
                  <a:latin typeface="Perpetua"/>
                  <a:ea typeface="宋体"/>
                  <a:cs typeface="+mn-cs"/>
                </a:rPr>
                <a:t>ATO</a:t>
              </a: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模块</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3" name="组合 6"/>
          <p:cNvGrpSpPr/>
          <p:nvPr/>
        </p:nvGrpSpPr>
        <p:grpSpPr>
          <a:xfrm>
            <a:off x="7049300" y="2386004"/>
            <a:ext cx="716011" cy="716011"/>
            <a:chOff x="693464" y="1602556"/>
            <a:chExt cx="858887" cy="858887"/>
          </a:xfrm>
          <a:scene3d>
            <a:camera prst="orthographicFront">
              <a:rot lat="0" lon="0" rev="0"/>
            </a:camera>
            <a:lightRig rig="contrasting" dir="t">
              <a:rot lat="0" lon="0" rev="7800000"/>
            </a:lightRig>
          </a:scene3d>
        </p:grpSpPr>
        <p:sp>
          <p:nvSpPr>
            <p:cNvPr id="14" name="加号 13"/>
            <p:cNvSpPr/>
            <p:nvPr/>
          </p:nvSpPr>
          <p:spPr>
            <a:xfrm>
              <a:off x="693464" y="1602556"/>
              <a:ext cx="858887" cy="858887"/>
            </a:xfrm>
            <a:prstGeom prst="mathPlus">
              <a:avLst/>
            </a:prstGeom>
            <a:solidFill>
              <a:srgbClr val="8064A2">
                <a:hueOff val="0"/>
                <a:satOff val="0"/>
                <a:lumOff val="0"/>
                <a:alphaOff val="0"/>
              </a:srgbClr>
            </a:solidFill>
            <a:ln>
              <a:noFill/>
            </a:ln>
            <a:effectLst/>
            <a:sp3d>
              <a:bevelT w="139700" h="139700"/>
            </a:sp3d>
          </p:spPr>
        </p:sp>
        <p:sp>
          <p:nvSpPr>
            <p:cNvPr id="15" name="加号 6"/>
            <p:cNvSpPr/>
            <p:nvPr/>
          </p:nvSpPr>
          <p:spPr>
            <a:xfrm>
              <a:off x="807309" y="1930994"/>
              <a:ext cx="631197" cy="202011"/>
            </a:xfrm>
            <a:prstGeom prst="rect">
              <a:avLst/>
            </a:prstGeom>
            <a:noFill/>
            <a:ln>
              <a:noFill/>
            </a:ln>
            <a:effectLst/>
            <a:sp3d>
              <a:bevelT w="139700" h="139700"/>
            </a:sp3d>
          </p:spPr>
          <p:txBody>
            <a:bodyPr spcFirstLastPara="0" vert="horz" wrap="square" lIns="0" tIns="0" rIns="0" bIns="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endParaRPr kumimoji="0" lang="zh-CN" altLang="en-US" sz="1500" b="0" i="0" u="none" strike="noStrike" kern="1200" cap="none" spc="0" normalizeH="0" baseline="0" noProof="0">
                <a:ln>
                  <a:noFill/>
                </a:ln>
                <a:solidFill>
                  <a:sysClr val="window" lastClr="FFFFFF"/>
                </a:solidFill>
                <a:effectLst/>
                <a:uLnTx/>
                <a:uFillTx/>
                <a:latin typeface="Perpetua"/>
                <a:ea typeface="宋体"/>
                <a:cs typeface="+mn-cs"/>
              </a:endParaRPr>
            </a:p>
          </p:txBody>
        </p:sp>
      </p:grpSp>
      <p:grpSp>
        <p:nvGrpSpPr>
          <p:cNvPr id="16" name="组合 7"/>
          <p:cNvGrpSpPr/>
          <p:nvPr/>
        </p:nvGrpSpPr>
        <p:grpSpPr>
          <a:xfrm>
            <a:off x="7977994" y="5100648"/>
            <a:ext cx="1214446" cy="1214446"/>
            <a:chOff x="382488" y="2581687"/>
            <a:chExt cx="1480839" cy="1480839"/>
          </a:xfrm>
          <a:scene3d>
            <a:camera prst="orthographicFront">
              <a:rot lat="0" lon="0" rev="0"/>
            </a:camera>
            <a:lightRig rig="soft" dir="t">
              <a:rot lat="0" lon="0" rev="0"/>
            </a:lightRig>
          </a:scene3d>
        </p:grpSpPr>
        <p:sp>
          <p:nvSpPr>
            <p:cNvPr id="17" name="椭圆 16"/>
            <p:cNvSpPr/>
            <p:nvPr/>
          </p:nvSpPr>
          <p:spPr>
            <a:xfrm>
              <a:off x="382488" y="2581687"/>
              <a:ext cx="1480839" cy="1480839"/>
            </a:xfrm>
            <a:prstGeom prst="ellipse">
              <a:avLst/>
            </a:prstGeom>
            <a:solidFill>
              <a:srgbClr val="8064A2">
                <a:hueOff val="-2232385"/>
                <a:satOff val="13449"/>
                <a:lumOff val="1078"/>
                <a:alphaOff val="0"/>
              </a:srgbClr>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sp>
        <p:sp>
          <p:nvSpPr>
            <p:cNvPr id="18" name="椭圆 8"/>
            <p:cNvSpPr/>
            <p:nvPr/>
          </p:nvSpPr>
          <p:spPr>
            <a:xfrm>
              <a:off x="599352" y="2798551"/>
              <a:ext cx="1047111" cy="1047111"/>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spcFirstLastPara="0" vert="horz" wrap="square" lIns="82550" tIns="82550" rIns="82550" bIns="8255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Perpetua"/>
                  <a:ea typeface="宋体"/>
                  <a:cs typeface="+mn-cs"/>
                </a:rPr>
                <a:t>人机界面</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grpSp>
        <p:nvGrpSpPr>
          <p:cNvPr id="19" name="组合 8"/>
          <p:cNvGrpSpPr/>
          <p:nvPr/>
        </p:nvGrpSpPr>
        <p:grpSpPr>
          <a:xfrm>
            <a:off x="4691846" y="3580503"/>
            <a:ext cx="470907" cy="550872"/>
            <a:chOff x="2085454" y="1756563"/>
            <a:chExt cx="470907" cy="550872"/>
          </a:xfrm>
          <a:scene3d>
            <a:camera prst="orthographicFront">
              <a:rot lat="0" lon="0" rev="0"/>
            </a:camera>
            <a:lightRig rig="contrasting" dir="t">
              <a:rot lat="0" lon="0" rev="7800000"/>
            </a:lightRig>
          </a:scene3d>
        </p:grpSpPr>
        <p:sp>
          <p:nvSpPr>
            <p:cNvPr id="20" name="右箭头 19"/>
            <p:cNvSpPr/>
            <p:nvPr/>
          </p:nvSpPr>
          <p:spPr>
            <a:xfrm>
              <a:off x="2085454" y="1756563"/>
              <a:ext cx="470907" cy="550872"/>
            </a:xfrm>
            <a:prstGeom prst="rightArrow">
              <a:avLst>
                <a:gd name="adj1" fmla="val 60000"/>
                <a:gd name="adj2" fmla="val 50000"/>
              </a:avLst>
            </a:prstGeom>
            <a:solidFill>
              <a:srgbClr val="8064A2">
                <a:hueOff val="-4464770"/>
                <a:satOff val="26899"/>
                <a:lumOff val="2156"/>
                <a:alphaOff val="0"/>
              </a:srgbClr>
            </a:solidFill>
            <a:ln>
              <a:noFill/>
            </a:ln>
            <a:effectLst/>
            <a:sp3d>
              <a:bevelT w="139700" h="139700"/>
            </a:sp3d>
          </p:spPr>
        </p:sp>
        <p:sp>
          <p:nvSpPr>
            <p:cNvPr id="21" name="右箭头 10"/>
            <p:cNvSpPr/>
            <p:nvPr/>
          </p:nvSpPr>
          <p:spPr>
            <a:xfrm>
              <a:off x="2085454" y="1866737"/>
              <a:ext cx="329635" cy="330524"/>
            </a:xfrm>
            <a:prstGeom prst="rect">
              <a:avLst/>
            </a:prstGeom>
            <a:noFill/>
            <a:ln>
              <a:noFill/>
            </a:ln>
            <a:effectLst/>
            <a:sp3d>
              <a:bevelT w="139700" h="139700"/>
            </a:sp3d>
          </p:spPr>
          <p:txBody>
            <a:bodyPr spcFirstLastPara="0" vert="horz" wrap="square" lIns="0" tIns="0" rIns="0" bIns="0"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zh-CN" altLang="en-US" sz="2400" b="0" i="0" u="none" strike="noStrike" kern="1200" cap="none" spc="0" normalizeH="0" baseline="0" noProof="0">
                <a:ln>
                  <a:noFill/>
                </a:ln>
                <a:solidFill>
                  <a:sysClr val="window" lastClr="FFFFFF"/>
                </a:solidFill>
                <a:effectLst/>
                <a:uLnTx/>
                <a:uFillTx/>
                <a:latin typeface="Perpetua"/>
                <a:ea typeface="宋体"/>
                <a:cs typeface="+mn-cs"/>
              </a:endParaRPr>
            </a:p>
          </p:txBody>
        </p:sp>
      </p:grpSp>
      <p:grpSp>
        <p:nvGrpSpPr>
          <p:cNvPr id="22" name="组合 9"/>
          <p:cNvGrpSpPr/>
          <p:nvPr/>
        </p:nvGrpSpPr>
        <p:grpSpPr>
          <a:xfrm>
            <a:off x="1834326" y="2671756"/>
            <a:ext cx="2357454" cy="2357454"/>
            <a:chOff x="2751832" y="551160"/>
            <a:chExt cx="2961679" cy="2961679"/>
          </a:xfrm>
        </p:grpSpPr>
        <p:sp>
          <p:nvSpPr>
            <p:cNvPr id="23" name="椭圆 22"/>
            <p:cNvSpPr/>
            <p:nvPr/>
          </p:nvSpPr>
          <p:spPr>
            <a:xfrm>
              <a:off x="2751832" y="551160"/>
              <a:ext cx="2961679" cy="2961679"/>
            </a:xfrm>
            <a:prstGeom prst="ellipse">
              <a:avLst/>
            </a:prstGeom>
            <a:solidFill>
              <a:srgbClr val="8064A2">
                <a:hueOff val="-4464770"/>
                <a:satOff val="26899"/>
                <a:lumOff val="2156"/>
                <a:alphaOff val="0"/>
              </a:srgbClr>
            </a:solidFill>
            <a:ln w="127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p>
        <p:sp>
          <p:nvSpPr>
            <p:cNvPr id="24" name="椭圆 12"/>
            <p:cNvSpPr/>
            <p:nvPr/>
          </p:nvSpPr>
          <p:spPr>
            <a:xfrm>
              <a:off x="3021077" y="984888"/>
              <a:ext cx="2423192" cy="2094222"/>
            </a:xfrm>
            <a:prstGeom prst="rect">
              <a:avLst/>
            </a:prstGeom>
            <a:noFill/>
            <a:ln>
              <a:noFill/>
            </a:ln>
            <a:effectLst/>
          </p:spPr>
          <p:txBody>
            <a:bodyPr spcFirstLastPara="0" vert="horz" wrap="square" lIns="82550" tIns="82550" rIns="82550" bIns="8255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altLang="zh-CN" sz="3200" b="1" i="0" u="none" strike="noStrike" kern="1200" cap="none" spc="0" normalizeH="0" baseline="0" noProof="0" dirty="0" smtClean="0">
                  <a:ln>
                    <a:noFill/>
                  </a:ln>
                  <a:solidFill>
                    <a:sysClr val="window" lastClr="FFFFFF"/>
                  </a:solidFill>
                  <a:effectLst/>
                  <a:uLnTx/>
                  <a:uFillTx/>
                  <a:latin typeface="Perpetua"/>
                  <a:ea typeface="宋体"/>
                  <a:cs typeface="+mn-cs"/>
                </a:rPr>
                <a:t>ATO</a:t>
              </a:r>
            </a:p>
            <a:p>
              <a:pPr marL="0" marR="0" lvl="0" indent="0" algn="ctr" defTabSz="2889250" eaLnBrk="1" fontAlgn="auto" latinLnBrk="0" hangingPunct="1">
                <a:lnSpc>
                  <a:spcPct val="90000"/>
                </a:lnSpc>
                <a:spcBef>
                  <a:spcPct val="0"/>
                </a:spcBef>
                <a:spcAft>
                  <a:spcPct val="35000"/>
                </a:spcAft>
                <a:buClrTx/>
                <a:buSzTx/>
                <a:buFontTx/>
                <a:buNone/>
                <a:tabLst/>
                <a:defRPr/>
              </a:pPr>
              <a:r>
                <a:rPr kumimoji="0" lang="zh-CN" altLang="en-US" sz="3200" b="1" i="0" u="none" strike="noStrike" kern="1200" cap="none" spc="0" normalizeH="0" baseline="0" noProof="0" dirty="0" smtClean="0">
                  <a:ln>
                    <a:noFill/>
                  </a:ln>
                  <a:solidFill>
                    <a:sysClr val="window" lastClr="FFFFFF"/>
                  </a:solidFill>
                  <a:effectLst/>
                  <a:uLnTx/>
                  <a:uFillTx/>
                  <a:latin typeface="Perpetua"/>
                  <a:ea typeface="宋体"/>
                  <a:cs typeface="+mn-cs"/>
                </a:rPr>
                <a:t>车载设备</a:t>
              </a:r>
              <a:endParaRPr kumimoji="0" lang="en-US" altLang="zh-CN" sz="3200" b="1" i="0" u="none" strike="noStrike" kern="1200" cap="none" spc="0" normalizeH="0" baseline="0" noProof="0" dirty="0" smtClean="0">
                <a:ln>
                  <a:noFill/>
                </a:ln>
                <a:solidFill>
                  <a:sysClr val="window" lastClr="FFFFFF"/>
                </a:solidFill>
                <a:effectLst/>
                <a:uLnTx/>
                <a:uFillTx/>
                <a:latin typeface="Perpetua"/>
                <a:ea typeface="宋体"/>
                <a:cs typeface="+mn-cs"/>
              </a:endParaRPr>
            </a:p>
          </p:txBody>
        </p:sp>
      </p:grpSp>
      <p:grpSp>
        <p:nvGrpSpPr>
          <p:cNvPr id="25" name="组合 20"/>
          <p:cNvGrpSpPr/>
          <p:nvPr/>
        </p:nvGrpSpPr>
        <p:grpSpPr>
          <a:xfrm>
            <a:off x="7049300" y="4600582"/>
            <a:ext cx="714380" cy="714380"/>
            <a:chOff x="1609248" y="2557913"/>
            <a:chExt cx="524827" cy="524827"/>
          </a:xfrm>
          <a:scene3d>
            <a:camera prst="orthographicFront">
              <a:rot lat="0" lon="0" rev="0"/>
            </a:camera>
            <a:lightRig rig="contrasting" dir="t">
              <a:rot lat="0" lon="0" rev="7800000"/>
            </a:lightRig>
          </a:scene3d>
        </p:grpSpPr>
        <p:sp>
          <p:nvSpPr>
            <p:cNvPr id="26" name="加号 25"/>
            <p:cNvSpPr/>
            <p:nvPr/>
          </p:nvSpPr>
          <p:spPr>
            <a:xfrm>
              <a:off x="1609248" y="2557913"/>
              <a:ext cx="524827" cy="524827"/>
            </a:xfrm>
            <a:prstGeom prst="mathPlus">
              <a:avLst/>
            </a:prstGeom>
            <a:solidFill>
              <a:srgbClr val="8064A2">
                <a:hueOff val="-2232385"/>
                <a:satOff val="13449"/>
                <a:lumOff val="1078"/>
                <a:alphaOff val="0"/>
              </a:srgbClr>
            </a:solidFill>
            <a:ln>
              <a:noFill/>
            </a:ln>
            <a:effectLst/>
            <a:sp3d>
              <a:bevelT w="139700" h="139700"/>
            </a:sp3d>
          </p:spPr>
        </p:sp>
        <p:sp>
          <p:nvSpPr>
            <p:cNvPr id="27" name="加号 4"/>
            <p:cNvSpPr/>
            <p:nvPr/>
          </p:nvSpPr>
          <p:spPr>
            <a:xfrm>
              <a:off x="1678814" y="2758607"/>
              <a:ext cx="385695" cy="123439"/>
            </a:xfrm>
            <a:prstGeom prst="rect">
              <a:avLst/>
            </a:prstGeom>
            <a:noFill/>
            <a:ln>
              <a:noFill/>
            </a:ln>
            <a:effectLst/>
            <a:sp3d>
              <a:bevelT w="139700" h="139700"/>
            </a:sp3d>
          </p:spPr>
          <p:txBody>
            <a:bodyPr spcFirstLastPara="0" vert="horz" wrap="square" lIns="0" tIns="0" rIns="0" bIns="0" numCol="1" spcCol="1270" anchor="ctr" anchorCtr="0">
              <a:noAutofit/>
            </a:bodyPr>
            <a:lstStyle/>
            <a:p>
              <a:pPr marL="0" marR="0" lvl="0" indent="0" algn="ctr" defTabSz="400050" eaLnBrk="1" fontAlgn="auto" latinLnBrk="0" hangingPunct="1">
                <a:lnSpc>
                  <a:spcPct val="90000"/>
                </a:lnSpc>
                <a:spcBef>
                  <a:spcPct val="0"/>
                </a:spcBef>
                <a:spcAft>
                  <a:spcPct val="35000"/>
                </a:spcAft>
                <a:buClrTx/>
                <a:buSzTx/>
                <a:buFontTx/>
                <a:buNone/>
                <a:tabLst/>
                <a:defRPr/>
              </a:pPr>
              <a:endParaRPr kumimoji="0" lang="zh-CN" altLang="en-US" sz="900" b="0" i="0" u="none" strike="noStrike" kern="1200" cap="none" spc="0" normalizeH="0" baseline="0" noProof="0">
                <a:ln>
                  <a:noFill/>
                </a:ln>
                <a:solidFill>
                  <a:sysClr val="window" lastClr="FFFFFF"/>
                </a:solidFill>
                <a:effectLst/>
                <a:uLnTx/>
                <a:uFillTx/>
                <a:latin typeface="Perpetua"/>
                <a:ea typeface="宋体"/>
                <a:cs typeface="+mn-cs"/>
              </a:endParaRPr>
            </a:p>
          </p:txBody>
        </p:sp>
      </p:grpSp>
      <p:grpSp>
        <p:nvGrpSpPr>
          <p:cNvPr id="28" name="组合 26"/>
          <p:cNvGrpSpPr/>
          <p:nvPr/>
        </p:nvGrpSpPr>
        <p:grpSpPr>
          <a:xfrm>
            <a:off x="5549102" y="3314698"/>
            <a:ext cx="1143008" cy="1143008"/>
            <a:chOff x="1419225" y="1579562"/>
            <a:chExt cx="904874" cy="904874"/>
          </a:xfrm>
          <a:scene3d>
            <a:camera prst="orthographicFront">
              <a:rot lat="0" lon="0" rev="0"/>
            </a:camera>
            <a:lightRig rig="soft" dir="t">
              <a:rot lat="0" lon="0" rev="0"/>
            </a:lightRig>
          </a:scene3d>
        </p:grpSpPr>
        <p:sp>
          <p:nvSpPr>
            <p:cNvPr id="29" name="椭圆 28"/>
            <p:cNvSpPr/>
            <p:nvPr/>
          </p:nvSpPr>
          <p:spPr>
            <a:xfrm>
              <a:off x="1419225" y="1579562"/>
              <a:ext cx="904874" cy="904874"/>
            </a:xfrm>
            <a:prstGeom prst="ellipse">
              <a:avLst/>
            </a:prstGeom>
            <a:solidFill>
              <a:srgbClr val="8064A2">
                <a:hueOff val="-1488257"/>
                <a:satOff val="8966"/>
                <a:lumOff val="719"/>
                <a:alphaOff val="0"/>
              </a:srgbClr>
            </a:solidFill>
            <a:ln w="12700" cap="flat" cmpd="sng" algn="ctr">
              <a:noFill/>
              <a:prstDash val="solid"/>
            </a:ln>
            <a:effectLst>
              <a:outerShdw blurRad="107950" dist="12700" dir="5400000" algn="ctr">
                <a:srgbClr val="000000"/>
              </a:outerShdw>
            </a:effectLst>
            <a:sp3d contourW="44450" prstMaterial="matte">
              <a:bevelT w="63500" h="63500" prst="artDeco"/>
              <a:contourClr>
                <a:srgbClr val="FFFFFF"/>
              </a:contourClr>
            </a:sp3d>
          </p:spPr>
        </p:sp>
        <p:sp>
          <p:nvSpPr>
            <p:cNvPr id="30" name="椭圆 4"/>
            <p:cNvSpPr/>
            <p:nvPr/>
          </p:nvSpPr>
          <p:spPr>
            <a:xfrm>
              <a:off x="1551741" y="1712078"/>
              <a:ext cx="639842" cy="639842"/>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spcFirstLastPara="0" vert="horz" wrap="square" lIns="49530" tIns="49530" rIns="49530" bIns="4953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Perpetua"/>
                  <a:ea typeface="宋体"/>
                  <a:cs typeface="+mn-cs"/>
                </a:rPr>
                <a:t>车载</a:t>
              </a:r>
              <a:r>
                <a:rPr kumimoji="0" lang="en-US" altLang="zh-CN" sz="2400" b="1" i="0" u="none" strike="noStrike" kern="0" cap="none" spc="0" normalizeH="0" baseline="0" noProof="0" dirty="0" smtClean="0">
                  <a:ln>
                    <a:noFill/>
                  </a:ln>
                  <a:solidFill>
                    <a:sysClr val="window" lastClr="FFFFFF"/>
                  </a:solidFill>
                  <a:effectLst/>
                  <a:uLnTx/>
                  <a:uFillTx/>
                  <a:latin typeface="Perpetua"/>
                  <a:ea typeface="宋体"/>
                  <a:cs typeface="+mn-cs"/>
                </a:rPr>
                <a:t>ATO</a:t>
              </a:r>
              <a:r>
                <a:rPr kumimoji="0" lang="zh-CN" altLang="en-US" sz="2400" b="1" i="0" u="none" strike="noStrike" kern="0" cap="none" spc="0" normalizeH="0" baseline="0" noProof="0" dirty="0" smtClean="0">
                  <a:ln>
                    <a:noFill/>
                  </a:ln>
                  <a:solidFill>
                    <a:sysClr val="window" lastClr="FFFFFF"/>
                  </a:solidFill>
                  <a:effectLst/>
                  <a:uLnTx/>
                  <a:uFillTx/>
                  <a:latin typeface="Perpetua"/>
                  <a:ea typeface="宋体"/>
                  <a:cs typeface="+mn-cs"/>
                </a:rPr>
                <a:t>天线</a:t>
              </a:r>
              <a:endParaRPr kumimoji="0" lang="zh-CN" altLang="en-US" sz="2400" b="1" i="0" u="none" strike="noStrike" kern="1200" cap="none" spc="0" normalizeH="0" baseline="0" noProof="0" dirty="0">
                <a:ln>
                  <a:noFill/>
                </a:ln>
                <a:solidFill>
                  <a:sysClr val="window" lastClr="FFFFFF"/>
                </a:solidFill>
                <a:effectLst/>
                <a:uLnTx/>
                <a:uFillTx/>
                <a:latin typeface="Perpetua"/>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二、</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系统设备组成</a:t>
            </a:r>
            <a:endParaRPr lang="zh-CN" altLang="en-US" sz="2800" b="1" dirty="0">
              <a:solidFill>
                <a:srgbClr val="0070C0"/>
              </a:solidFill>
              <a:latin typeface="微软雅黑" pitchFamily="34" charset="-122"/>
              <a:ea typeface="微软雅黑" pitchFamily="34" charset="-122"/>
              <a:sym typeface="Arial" pitchFamily="34" charset="0"/>
            </a:endParaRPr>
          </a:p>
        </p:txBody>
      </p:sp>
      <p:pic>
        <p:nvPicPr>
          <p:cNvPr id="7" name="Picture 2" descr="d:\360浏览器\360\360se\360se6\User Data\temp\2012-07-25-23b7b9b40e-cce0-44d4-bd36-6d554ee4c158.jpg"/>
          <p:cNvPicPr>
            <a:picLocks noChangeAspect="1" noChangeArrowheads="1"/>
          </p:cNvPicPr>
          <p:nvPr/>
        </p:nvPicPr>
        <p:blipFill>
          <a:blip r:embed="rId2"/>
          <a:srcRect/>
          <a:stretch>
            <a:fillRect/>
          </a:stretch>
        </p:blipFill>
        <p:spPr bwMode="auto">
          <a:xfrm>
            <a:off x="1977202" y="1885938"/>
            <a:ext cx="8715436" cy="2016072"/>
          </a:xfrm>
          <a:prstGeom prst="rect">
            <a:avLst/>
          </a:prstGeom>
          <a:noFill/>
        </p:spPr>
      </p:pic>
      <p:pic>
        <p:nvPicPr>
          <p:cNvPr id="8" name="Picture 6" descr="d:\360浏览器\360\360se\360se6\User Data\temp\2012-06-21-26e7163e38-1aca-43b8-9a25-4dd44d1bd4d4.jpg"/>
          <p:cNvPicPr>
            <a:picLocks noChangeAspect="1" noChangeArrowheads="1"/>
          </p:cNvPicPr>
          <p:nvPr/>
        </p:nvPicPr>
        <p:blipFill>
          <a:blip r:embed="rId3"/>
          <a:srcRect l="49509" t="5128" b="5128"/>
          <a:stretch>
            <a:fillRect/>
          </a:stretch>
        </p:blipFill>
        <p:spPr bwMode="auto">
          <a:xfrm>
            <a:off x="3191648" y="3886202"/>
            <a:ext cx="6546332" cy="250033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070" y="314302"/>
            <a:ext cx="3976348" cy="556500"/>
          </a:xfrm>
          <a:prstGeom prst="rect">
            <a:avLst/>
          </a:prstGeom>
        </p:spPr>
        <p:txBody>
          <a:bodyPr wrap="none" lIns="124398" tIns="62199" rIns="124398" bIns="62199">
            <a:spAutoFit/>
          </a:bodyPr>
          <a:lstStyle/>
          <a:p>
            <a:r>
              <a:rPr lang="zh-CN" altLang="en-US" sz="2800" b="1" dirty="0" smtClean="0">
                <a:solidFill>
                  <a:srgbClr val="0070C0"/>
                </a:solidFill>
                <a:latin typeface="微软雅黑" pitchFamily="34" charset="-122"/>
                <a:ea typeface="微软雅黑" pitchFamily="34" charset="-122"/>
                <a:sym typeface="Arial" pitchFamily="34" charset="0"/>
              </a:rPr>
              <a:t>三、</a:t>
            </a:r>
            <a:r>
              <a:rPr lang="en-US" altLang="zh-CN" sz="2800" b="1" dirty="0" smtClean="0">
                <a:solidFill>
                  <a:srgbClr val="0070C0"/>
                </a:solidFill>
                <a:latin typeface="微软雅黑" pitchFamily="34" charset="-122"/>
                <a:ea typeface="微软雅黑" pitchFamily="34" charset="-122"/>
                <a:sym typeface="Arial" pitchFamily="34" charset="0"/>
              </a:rPr>
              <a:t> </a:t>
            </a:r>
            <a:r>
              <a:rPr lang="en-US" altLang="en-US" sz="2800" b="1" dirty="0" smtClean="0">
                <a:solidFill>
                  <a:srgbClr val="0070C0"/>
                </a:solidFill>
                <a:latin typeface="微软雅黑" pitchFamily="34" charset="-122"/>
                <a:ea typeface="微软雅黑" pitchFamily="34" charset="-122"/>
                <a:sym typeface="Arial" pitchFamily="34" charset="0"/>
              </a:rPr>
              <a:t>ATO</a:t>
            </a:r>
            <a:r>
              <a:rPr lang="zh-CN" altLang="en-US" sz="2800" b="1" dirty="0" smtClean="0">
                <a:solidFill>
                  <a:srgbClr val="0070C0"/>
                </a:solidFill>
                <a:latin typeface="微软雅黑" pitchFamily="34" charset="-122"/>
                <a:ea typeface="微软雅黑" pitchFamily="34" charset="-122"/>
                <a:sym typeface="Arial" pitchFamily="34" charset="0"/>
              </a:rPr>
              <a:t>系统主要功能</a:t>
            </a:r>
            <a:endParaRPr lang="zh-CN" altLang="en-US" sz="2800" b="1" dirty="0">
              <a:solidFill>
                <a:srgbClr val="0070C0"/>
              </a:solidFill>
              <a:latin typeface="微软雅黑" pitchFamily="34" charset="-122"/>
              <a:ea typeface="微软雅黑" pitchFamily="34" charset="-122"/>
              <a:sym typeface="Arial" pitchFamily="34" charset="0"/>
            </a:endParaRPr>
          </a:p>
        </p:txBody>
      </p:sp>
      <p:grpSp>
        <p:nvGrpSpPr>
          <p:cNvPr id="7" name="组合 6"/>
          <p:cNvGrpSpPr/>
          <p:nvPr/>
        </p:nvGrpSpPr>
        <p:grpSpPr>
          <a:xfrm>
            <a:off x="4548916" y="1671677"/>
            <a:ext cx="2286070" cy="885551"/>
            <a:chOff x="1888613" y="52"/>
            <a:chExt cx="1771103" cy="885551"/>
          </a:xfrm>
        </p:grpSpPr>
        <p:sp>
          <p:nvSpPr>
            <p:cNvPr id="8" name="圆角矩形 7"/>
            <p:cNvSpPr/>
            <p:nvPr/>
          </p:nvSpPr>
          <p:spPr>
            <a:xfrm>
              <a:off x="1888613" y="52"/>
              <a:ext cx="1771103" cy="885551"/>
            </a:xfrm>
            <a:prstGeom prst="roundRect">
              <a:avLst/>
            </a:prstGeom>
            <a:solidFill>
              <a:srgbClr val="0070C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矩形 8"/>
            <p:cNvSpPr/>
            <p:nvPr/>
          </p:nvSpPr>
          <p:spPr>
            <a:xfrm>
              <a:off x="1888613" y="52"/>
              <a:ext cx="1771103" cy="8855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altLang="zh-CN" sz="2400" b="1" kern="1200" dirty="0" smtClean="0">
                  <a:latin typeface="Times New Roman" pitchFamily="18" charset="0"/>
                  <a:ea typeface="+mj-ea"/>
                  <a:cs typeface="Times New Roman" pitchFamily="18" charset="0"/>
                </a:rPr>
                <a:t>ATO</a:t>
              </a:r>
              <a:r>
                <a:rPr lang="zh-CN" altLang="en-US" sz="2400" b="1" kern="1200" dirty="0" smtClean="0">
                  <a:latin typeface="Times New Roman" pitchFamily="18" charset="0"/>
                  <a:ea typeface="+mj-ea"/>
                  <a:cs typeface="Times New Roman" pitchFamily="18" charset="0"/>
                </a:rPr>
                <a:t>系统功能</a:t>
              </a:r>
              <a:endParaRPr lang="zh-CN" altLang="en-US" sz="2400" b="1" kern="1200" dirty="0">
                <a:latin typeface="Times New Roman" pitchFamily="18" charset="0"/>
                <a:ea typeface="+mj-ea"/>
                <a:cs typeface="Times New Roman" pitchFamily="18" charset="0"/>
              </a:endParaRPr>
            </a:p>
          </p:txBody>
        </p:sp>
      </p:grpSp>
      <p:grpSp>
        <p:nvGrpSpPr>
          <p:cNvPr id="13" name="组合 12"/>
          <p:cNvGrpSpPr/>
          <p:nvPr/>
        </p:nvGrpSpPr>
        <p:grpSpPr>
          <a:xfrm>
            <a:off x="3577080" y="2557229"/>
            <a:ext cx="2186336" cy="1257482"/>
            <a:chOff x="2614931" y="3243035"/>
            <a:chExt cx="1957069" cy="1257482"/>
          </a:xfrm>
        </p:grpSpPr>
        <p:sp>
          <p:nvSpPr>
            <p:cNvPr id="14" name="直接连接符 4"/>
            <p:cNvSpPr/>
            <p:nvPr/>
          </p:nvSpPr>
          <p:spPr>
            <a:xfrm>
              <a:off x="3500483" y="3243035"/>
              <a:ext cx="1071517" cy="371931"/>
            </a:xfrm>
            <a:custGeom>
              <a:avLst/>
              <a:gdLst/>
              <a:ahLst/>
              <a:cxnLst/>
              <a:rect l="0" t="0" r="0" b="0"/>
              <a:pathLst>
                <a:path>
                  <a:moveTo>
                    <a:pt x="1071517" y="0"/>
                  </a:moveTo>
                  <a:lnTo>
                    <a:pt x="1071517" y="185965"/>
                  </a:lnTo>
                  <a:lnTo>
                    <a:pt x="0" y="185965"/>
                  </a:lnTo>
                  <a:lnTo>
                    <a:pt x="0" y="371931"/>
                  </a:lnTo>
                </a:path>
              </a:pathLst>
            </a:custGeom>
            <a:noFill/>
            <a:ln w="28575">
              <a:solidFill>
                <a:srgbClr val="FF9900"/>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15" name="组合 14"/>
            <p:cNvGrpSpPr/>
            <p:nvPr/>
          </p:nvGrpSpPr>
          <p:grpSpPr>
            <a:xfrm>
              <a:off x="2614931" y="3614966"/>
              <a:ext cx="1771103" cy="885551"/>
              <a:chOff x="817095" y="1257535"/>
              <a:chExt cx="1771103" cy="885551"/>
            </a:xfrm>
            <a:solidFill>
              <a:srgbClr val="FF9900"/>
            </a:solidFill>
          </p:grpSpPr>
          <p:sp>
            <p:nvSpPr>
              <p:cNvPr id="16" name="矩形 15"/>
              <p:cNvSpPr/>
              <p:nvPr/>
            </p:nvSpPr>
            <p:spPr>
              <a:xfrm>
                <a:off x="817095" y="1257535"/>
                <a:ext cx="1771103" cy="885551"/>
              </a:xfrm>
              <a:prstGeom prst="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 name="矩形 16"/>
              <p:cNvSpPr/>
              <p:nvPr/>
            </p:nvSpPr>
            <p:spPr>
              <a:xfrm>
                <a:off x="817095" y="1257535"/>
                <a:ext cx="1771103" cy="88555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zh-CN" altLang="en-US" sz="2400" b="1" kern="1200" dirty="0" smtClean="0">
                    <a:latin typeface="+mj-ea"/>
                    <a:ea typeface="+mj-ea"/>
                  </a:rPr>
                  <a:t>基本控制功能</a:t>
                </a:r>
                <a:endParaRPr lang="zh-CN" altLang="en-US" sz="2400" b="1" kern="1200" dirty="0">
                  <a:latin typeface="+mj-ea"/>
                  <a:ea typeface="+mj-ea"/>
                </a:endParaRPr>
              </a:p>
            </p:txBody>
          </p:sp>
        </p:grpSp>
      </p:grpSp>
      <p:grpSp>
        <p:nvGrpSpPr>
          <p:cNvPr id="18" name="组合 17"/>
          <p:cNvGrpSpPr/>
          <p:nvPr/>
        </p:nvGrpSpPr>
        <p:grpSpPr>
          <a:xfrm>
            <a:off x="5763416" y="2557229"/>
            <a:ext cx="2186335" cy="1257482"/>
            <a:chOff x="4572001" y="3243035"/>
            <a:chExt cx="1957068" cy="1257482"/>
          </a:xfrm>
        </p:grpSpPr>
        <p:sp>
          <p:nvSpPr>
            <p:cNvPr id="19" name="直接连接符 3"/>
            <p:cNvSpPr/>
            <p:nvPr/>
          </p:nvSpPr>
          <p:spPr>
            <a:xfrm>
              <a:off x="4572001" y="3243035"/>
              <a:ext cx="1071517" cy="371931"/>
            </a:xfrm>
            <a:custGeom>
              <a:avLst/>
              <a:gdLst/>
              <a:ahLst/>
              <a:cxnLst/>
              <a:rect l="0" t="0" r="0" b="0"/>
              <a:pathLst>
                <a:path>
                  <a:moveTo>
                    <a:pt x="0" y="0"/>
                  </a:moveTo>
                  <a:lnTo>
                    <a:pt x="0" y="185965"/>
                  </a:lnTo>
                  <a:lnTo>
                    <a:pt x="1071517" y="185965"/>
                  </a:lnTo>
                  <a:lnTo>
                    <a:pt x="1071517" y="371931"/>
                  </a:lnTo>
                </a:path>
              </a:pathLst>
            </a:custGeom>
            <a:noFill/>
            <a:ln w="28575">
              <a:solidFill>
                <a:srgbClr val="FF9900"/>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20" name="组合 9"/>
            <p:cNvGrpSpPr/>
            <p:nvPr/>
          </p:nvGrpSpPr>
          <p:grpSpPr>
            <a:xfrm>
              <a:off x="4757966" y="3614966"/>
              <a:ext cx="1771103" cy="885551"/>
              <a:chOff x="2960130" y="1257535"/>
              <a:chExt cx="1771103" cy="885551"/>
            </a:xfrm>
            <a:solidFill>
              <a:srgbClr val="FF9900"/>
            </a:solidFill>
          </p:grpSpPr>
          <p:sp>
            <p:nvSpPr>
              <p:cNvPr id="21" name="矩形 20"/>
              <p:cNvSpPr/>
              <p:nvPr/>
            </p:nvSpPr>
            <p:spPr>
              <a:xfrm>
                <a:off x="2960130" y="1257535"/>
                <a:ext cx="1771103" cy="885551"/>
              </a:xfrm>
              <a:prstGeom prst="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2" name="矩形 11"/>
              <p:cNvSpPr/>
              <p:nvPr/>
            </p:nvSpPr>
            <p:spPr>
              <a:xfrm>
                <a:off x="2960130" y="1257535"/>
                <a:ext cx="1771103" cy="88555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zh-CN" altLang="en-US" sz="2400" b="1" kern="1200" dirty="0" smtClean="0">
                    <a:latin typeface="+mj-ea"/>
                    <a:ea typeface="+mj-ea"/>
                  </a:rPr>
                  <a:t>服务功能</a:t>
                </a:r>
                <a:endParaRPr lang="en-US" altLang="zh-CN" sz="2400" b="1" kern="1200" dirty="0" smtClean="0">
                  <a:latin typeface="+mj-ea"/>
                  <a:ea typeface="+mj-ea"/>
                </a:endParaRPr>
              </a:p>
            </p:txBody>
          </p:sp>
        </p:grpSp>
      </p:grpSp>
      <p:grpSp>
        <p:nvGrpSpPr>
          <p:cNvPr id="23" name="组合 22"/>
          <p:cNvGrpSpPr/>
          <p:nvPr/>
        </p:nvGrpSpPr>
        <p:grpSpPr>
          <a:xfrm>
            <a:off x="1834326" y="3814764"/>
            <a:ext cx="3528811" cy="2000317"/>
            <a:chOff x="642910" y="4071889"/>
            <a:chExt cx="3528811" cy="2000317"/>
          </a:xfrm>
        </p:grpSpPr>
        <p:sp>
          <p:nvSpPr>
            <p:cNvPr id="24" name="直接连接符 4"/>
            <p:cNvSpPr/>
            <p:nvPr/>
          </p:nvSpPr>
          <p:spPr>
            <a:xfrm>
              <a:off x="2357476" y="4071889"/>
              <a:ext cx="1071517" cy="371931"/>
            </a:xfrm>
            <a:custGeom>
              <a:avLst/>
              <a:gdLst/>
              <a:ahLst/>
              <a:cxnLst/>
              <a:rect l="0" t="0" r="0" b="0"/>
              <a:pathLst>
                <a:path>
                  <a:moveTo>
                    <a:pt x="1071517" y="0"/>
                  </a:moveTo>
                  <a:lnTo>
                    <a:pt x="1071517" y="185965"/>
                  </a:lnTo>
                  <a:lnTo>
                    <a:pt x="0" y="185965"/>
                  </a:lnTo>
                  <a:lnTo>
                    <a:pt x="0" y="371931"/>
                  </a:lnTo>
                </a:path>
              </a:pathLst>
            </a:custGeom>
            <a:noFill/>
            <a:ln w="28575">
              <a:solidFill>
                <a:srgbClr val="00B050"/>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25" name="组合 21"/>
            <p:cNvGrpSpPr/>
            <p:nvPr/>
          </p:nvGrpSpPr>
          <p:grpSpPr>
            <a:xfrm>
              <a:off x="642910" y="4443820"/>
              <a:ext cx="3528811" cy="1628386"/>
              <a:chOff x="817095" y="1257535"/>
              <a:chExt cx="1771103" cy="885551"/>
            </a:xfrm>
            <a:solidFill>
              <a:srgbClr val="00B050"/>
            </a:solidFill>
          </p:grpSpPr>
          <p:sp>
            <p:nvSpPr>
              <p:cNvPr id="26" name="圆角矩形 25"/>
              <p:cNvSpPr/>
              <p:nvPr/>
            </p:nvSpPr>
            <p:spPr>
              <a:xfrm>
                <a:off x="817095" y="1257535"/>
                <a:ext cx="1771103" cy="885551"/>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7" name="矩形 26"/>
              <p:cNvSpPr/>
              <p:nvPr/>
            </p:nvSpPr>
            <p:spPr>
              <a:xfrm>
                <a:off x="888804" y="1257535"/>
                <a:ext cx="1627685" cy="885551"/>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algn="just" defTabSz="1289050">
                  <a:lnSpc>
                    <a:spcPct val="90000"/>
                  </a:lnSpc>
                  <a:spcBef>
                    <a:spcPct val="0"/>
                  </a:spcBef>
                  <a:spcAft>
                    <a:spcPct val="35000"/>
                  </a:spcAft>
                </a:pPr>
                <a:r>
                  <a:rPr lang="zh-CN" altLang="en-US" sz="2400" b="1" dirty="0" smtClean="0">
                    <a:latin typeface="+mj-ea"/>
                    <a:ea typeface="+mj-ea"/>
                  </a:rPr>
                  <a:t>包括：自动驾驶、自动折返、车门打开，这三个控制功能相互之间独立地运行</a:t>
                </a:r>
                <a:endParaRPr lang="zh-CN" altLang="en-US" sz="2400" b="1" kern="1200" dirty="0">
                  <a:latin typeface="+mj-ea"/>
                  <a:ea typeface="+mj-ea"/>
                </a:endParaRPr>
              </a:p>
            </p:txBody>
          </p:sp>
        </p:grpSp>
      </p:grpSp>
      <p:grpSp>
        <p:nvGrpSpPr>
          <p:cNvPr id="28" name="组合 27"/>
          <p:cNvGrpSpPr/>
          <p:nvPr/>
        </p:nvGrpSpPr>
        <p:grpSpPr>
          <a:xfrm>
            <a:off x="6092257" y="3771728"/>
            <a:ext cx="3528811" cy="2043353"/>
            <a:chOff x="4900841" y="4028853"/>
            <a:chExt cx="3528811" cy="2043353"/>
          </a:xfrm>
        </p:grpSpPr>
        <p:sp>
          <p:nvSpPr>
            <p:cNvPr id="29" name="直接连接符 3"/>
            <p:cNvSpPr/>
            <p:nvPr/>
          </p:nvSpPr>
          <p:spPr>
            <a:xfrm>
              <a:off x="5543890" y="4028853"/>
              <a:ext cx="1071517" cy="371931"/>
            </a:xfrm>
            <a:custGeom>
              <a:avLst/>
              <a:gdLst/>
              <a:ahLst/>
              <a:cxnLst/>
              <a:rect l="0" t="0" r="0" b="0"/>
              <a:pathLst>
                <a:path>
                  <a:moveTo>
                    <a:pt x="0" y="0"/>
                  </a:moveTo>
                  <a:lnTo>
                    <a:pt x="0" y="185965"/>
                  </a:lnTo>
                  <a:lnTo>
                    <a:pt x="1071517" y="185965"/>
                  </a:lnTo>
                  <a:lnTo>
                    <a:pt x="1071517" y="371931"/>
                  </a:lnTo>
                </a:path>
              </a:pathLst>
            </a:custGeom>
            <a:noFill/>
            <a:ln w="28575">
              <a:solidFill>
                <a:srgbClr val="00B050"/>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30" name="组合 26"/>
            <p:cNvGrpSpPr/>
            <p:nvPr/>
          </p:nvGrpSpPr>
          <p:grpSpPr>
            <a:xfrm>
              <a:off x="4900841" y="4400784"/>
              <a:ext cx="3528811" cy="1671422"/>
              <a:chOff x="2960130" y="1257535"/>
              <a:chExt cx="1771103" cy="885551"/>
            </a:xfrm>
            <a:solidFill>
              <a:srgbClr val="00B050"/>
            </a:solidFill>
          </p:grpSpPr>
          <p:sp>
            <p:nvSpPr>
              <p:cNvPr id="31" name="圆角矩形 30"/>
              <p:cNvSpPr/>
              <p:nvPr/>
            </p:nvSpPr>
            <p:spPr>
              <a:xfrm>
                <a:off x="2960130" y="1257535"/>
                <a:ext cx="1771103" cy="885551"/>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2" name="矩形 31"/>
              <p:cNvSpPr/>
              <p:nvPr/>
            </p:nvSpPr>
            <p:spPr>
              <a:xfrm>
                <a:off x="3046067" y="1257535"/>
                <a:ext cx="1649311" cy="885551"/>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8415" tIns="18415" rIns="18415" bIns="18415" numCol="1" spcCol="1270" anchor="ctr" anchorCtr="0">
                <a:noAutofit/>
              </a:bodyPr>
              <a:lstStyle/>
              <a:p>
                <a:pPr algn="ctr" defTabSz="1289050">
                  <a:lnSpc>
                    <a:spcPct val="90000"/>
                  </a:lnSpc>
                  <a:spcBef>
                    <a:spcPct val="0"/>
                  </a:spcBef>
                  <a:spcAft>
                    <a:spcPct val="35000"/>
                  </a:spcAft>
                </a:pPr>
                <a:r>
                  <a:rPr lang="zh-CN" altLang="en-US" sz="2400" b="1" dirty="0" smtClean="0">
                    <a:latin typeface="+mj-ea"/>
                    <a:ea typeface="+mj-ea"/>
                  </a:rPr>
                  <a:t>包括：列车位置、允许速度、巡航／惰行、</a:t>
                </a:r>
                <a:r>
                  <a:rPr lang="en-US" altLang="zh-CN" sz="2400" b="1" dirty="0" smtClean="0">
                    <a:latin typeface="+mj-ea"/>
                    <a:ea typeface="+mj-ea"/>
                  </a:rPr>
                  <a:t>PTI</a:t>
                </a:r>
                <a:r>
                  <a:rPr lang="zh-CN" altLang="en-US" sz="2400" b="1" dirty="0" smtClean="0">
                    <a:latin typeface="+mj-ea"/>
                    <a:ea typeface="+mj-ea"/>
                  </a:rPr>
                  <a:t>支持功能等</a:t>
                </a:r>
                <a:endParaRPr lang="en-US" altLang="zh-CN" sz="2400" b="1" kern="1200" dirty="0" smtClean="0">
                  <a:latin typeface="+mj-ea"/>
                  <a:ea typeface="+mj-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7"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38">
      <a:dk1>
        <a:sysClr val="windowText" lastClr="000000"/>
      </a:dk1>
      <a:lt1>
        <a:sysClr val="window" lastClr="FFFFFF"/>
      </a:lt1>
      <a:dk2>
        <a:srgbClr val="1F497D"/>
      </a:dk2>
      <a:lt2>
        <a:srgbClr val="EEECE1"/>
      </a:lt2>
      <a:accent1>
        <a:srgbClr val="00AEEE"/>
      </a:accent1>
      <a:accent2>
        <a:srgbClr val="E83828"/>
      </a:accent2>
      <a:accent3>
        <a:srgbClr val="72CD4F"/>
      </a:accent3>
      <a:accent4>
        <a:srgbClr val="FE980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7239</TotalTime>
  <Words>1684</Words>
  <Application>Microsoft Office PowerPoint</Application>
  <PresentationFormat>自定义</PresentationFormat>
  <Paragraphs>148</Paragraphs>
  <Slides>34</Slides>
  <Notes>3</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34</vt:i4>
      </vt:variant>
    </vt:vector>
  </HeadingPairs>
  <TitlesOfParts>
    <vt:vector size="36" baseType="lpstr">
      <vt:lpstr>Office 主题</vt:lpstr>
      <vt:lpstr>Visio</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Administrator</cp:lastModifiedBy>
  <cp:revision>792</cp:revision>
  <dcterms:created xsi:type="dcterms:W3CDTF">2015-10-16T03:54:15Z</dcterms:created>
  <dcterms:modified xsi:type="dcterms:W3CDTF">2019-05-11T05:36:54Z</dcterms:modified>
</cp:coreProperties>
</file>